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10058400" cx="7772400"/>
  <p:notesSz cx="6858000" cy="9144000"/>
  <p:embeddedFontLst>
    <p:embeddedFont>
      <p:font typeface="Montserrat"/>
      <p:regular r:id="rId20"/>
      <p:bold r:id="rId21"/>
      <p:italic r:id="rId22"/>
      <p:boldItalic r:id="rId23"/>
    </p:embeddedFont>
    <p:embeddedFont>
      <p:font typeface="Montserrat Medium"/>
      <p:regular r:id="rId24"/>
      <p:bold r:id="rId25"/>
      <p:italic r:id="rId26"/>
      <p:boldItalic r:id="rId27"/>
    </p:embeddedFont>
    <p:embeddedFont>
      <p:font typeface="Helvetica Neue"/>
      <p:regular r:id="rId28"/>
      <p:bold r:id="rId29"/>
      <p:italic r:id="rId30"/>
      <p:boldItalic r:id="rId31"/>
    </p:embeddedFont>
    <p:embeddedFont>
      <p:font typeface="Helvetica Neue Light"/>
      <p:regular r:id="rId32"/>
      <p:bold r:id="rId33"/>
      <p:italic r:id="rId34"/>
      <p:boldItalic r:id="rId35"/>
    </p:embeddedFont>
    <p:embeddedFont>
      <p:font typeface="Questrial"/>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MontserratMedium-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italic.fntdata"/><Relationship Id="rId25" Type="http://schemas.openxmlformats.org/officeDocument/2006/relationships/font" Target="fonts/MontserratMedium-bold.fntdata"/><Relationship Id="rId28" Type="http://schemas.openxmlformats.org/officeDocument/2006/relationships/font" Target="fonts/HelveticaNeue-regular.fntdata"/><Relationship Id="rId27" Type="http://schemas.openxmlformats.org/officeDocument/2006/relationships/font" Target="fonts/Montserrat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7.xml"/><Relationship Id="rId33" Type="http://schemas.openxmlformats.org/officeDocument/2006/relationships/font" Target="fonts/HelveticaNeueLight-bold.fntdata"/><Relationship Id="rId10" Type="http://schemas.openxmlformats.org/officeDocument/2006/relationships/slide" Target="slides/slide6.xml"/><Relationship Id="rId32" Type="http://schemas.openxmlformats.org/officeDocument/2006/relationships/font" Target="fonts/HelveticaNeueLight-regular.fntdata"/><Relationship Id="rId13" Type="http://schemas.openxmlformats.org/officeDocument/2006/relationships/slide" Target="slides/slide9.xml"/><Relationship Id="rId35" Type="http://schemas.openxmlformats.org/officeDocument/2006/relationships/font" Target="fonts/HelveticaNeueLight-boldItalic.fntdata"/><Relationship Id="rId12" Type="http://schemas.openxmlformats.org/officeDocument/2006/relationships/slide" Target="slides/slide8.xml"/><Relationship Id="rId34" Type="http://schemas.openxmlformats.org/officeDocument/2006/relationships/font" Target="fonts/HelveticaNeueLight-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Questrial-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a30e74cee_0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solidFill>
                  <a:schemeClr val="dk1"/>
                </a:solidFill>
                <a:latin typeface="Muli"/>
                <a:ea typeface="Muli"/>
                <a:cs typeface="Muli"/>
                <a:sym typeface="Muli"/>
              </a:rPr>
              <a:t>PRIOR TO STARTING YOUR PRESENTATION, DO THE FOLLOWING: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Thank you for taking time to meet with me today. I look forward to learning about your real estate related plans for the future! We’re going to talk about your ideal home, the buying process and what you can expect working with me as your agent.  If everything makes sense, is there anything stopping you from getting the ball rolling today?</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BUYER LEAD SHEET</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Spend 10-15 minutes going through the buyer lead sheet, from top to bottom. Start by capturing ALL of their contact information and preferred communication method, then move into their motivation. DO NOT rush this portion. Get a very clear understanding of their situation, and desired outcomes, and why. Then spend a few minutes talking about home features they’re interested in - but don’t spend too much time here, yet. </a:t>
            </a:r>
            <a:endParaRPr sz="1200"/>
          </a:p>
        </p:txBody>
      </p:sp>
      <p:sp>
        <p:nvSpPr>
          <p:cNvPr id="122" name="Google Shape;122;g9a30e74cee_0_33: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After your offer is accepted, there are a few timelines we need to consider. The first is always due diligence, your opportunity to hire professionals to inspect the home.</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This inspection period is typically 10 days from the date of contract acceptance, and you’ll select whom you like to conduct inspections on the property.  If you need recommendations, I can offer those. Each inspector will provide a detailed report with their findings. Expect to see a long list of deferred maintenance and know that all homes, old and new will have flaws.  What’s critical is that when reviewing the reports we think about health, safety and any major items that could cost you money.  Typically, anything that would cost less than $500-1000 to replace, we don’t ask the seller to replace. Anything more than that, you have an opportunity to ask the sellers to replace prior to closing, or they can cover some of your closing costs, and you can use that money to make the repairs yourself after closing. Again, the sellers will either accept your request, reject it or counter it stating what they’re either willing to fix or credit you with at closing.  I will negotiate on your behalf with the listing agent. Don’t worry, you don’t have to remember all these details, thats my job. And I’ll advise you along the way with what to expect next.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From there, we work as a team with your lender, inspectors, title company, and we  continue the process toward closing as smoothly as possible.  Expect some bumps along the way, and trust we will work together to get over them!</a:t>
            </a:r>
            <a:endParaRPr sz="1400"/>
          </a:p>
        </p:txBody>
      </p:sp>
      <p:sp>
        <p:nvSpPr>
          <p:cNvPr id="270" name="Google Shape;270;p4: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a30e74cee_0_10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Prior to closing we’ll do a final walkthrough to make sure any items from inspection have been corrected, and make sure the home is in the overall same condition as when we saw it last. We’ll work with your lender and the title company to get the funds ready for closing, and we’ll review the settlement statement together. This is an outline of all the monies to be exchanged at closing. I’ll be able to answer any of your questions prior to the big day, and if there are any mistakes we will get those taken care of.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 few other things to be aware of:</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Title Insurance. There are two basic types of title insurance, both a lenders policy which your lender will likely require, and an owner's policy which I highly recommend for yourself. This protects you from any future unknown title defects.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Closing Costs. Closing costs typically range from 3-5% of the overall purchase price, and include things like your loan application fee, underwriting and closing costs, insurance and so on. </a:t>
            </a:r>
            <a:endParaRPr sz="1400"/>
          </a:p>
        </p:txBody>
      </p:sp>
      <p:sp>
        <p:nvSpPr>
          <p:cNvPr id="278" name="Google Shape;278;g9a30e74cee_0_1079: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Now that I know exactly what’s important to you ... and we are clear on the home</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buying process ...I want to quickly show you what I do to go above and beyond for my clients . And when you... hire me...to represent you, you’ll recognize that I do much more than the average agent</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(Review bullet points)</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 bottom line is, when you ... buy a home... it can sometimes be stressful and its my job to remove as much of the stress as possible. Does that make sense?</a:t>
            </a:r>
            <a:endParaRPr sz="1400"/>
          </a:p>
        </p:txBody>
      </p:sp>
      <p:sp>
        <p:nvSpPr>
          <p:cNvPr id="287" name="Google Shape;287;p7: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These are some of my trusted vendor partners that I’m confident cant work with us as a team to make purchasing your home a smooth process. You may choose to work with any of these vendors, or anybody else of your choosing. </a:t>
            </a:r>
            <a:endParaRPr sz="1400"/>
          </a:p>
        </p:txBody>
      </p:sp>
      <p:sp>
        <p:nvSpPr>
          <p:cNvPr id="295" name="Google Shape;295;p5: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a30e74cee_0_1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Your next priority after today is to become a qualified buying by getting your pre-approval.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Then, you’ll continue becoming an informed buyer. We started that process today, and I’ll continue to work with you through the process to make sure you understand at each stage of the transaction what is happening, why its happening, and what to expect next. Would that be okay for you?</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Lastly, you’ll be a strategic buyer because I’ll do hours of research and inform you about my discoveries so that we can craft a strategic and attractive offer for the sellers.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What questions do you have for me?</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Ok, great. The last thing we need to do is knock out some initial paperwork. This is what needs to be in place for us to work together. By doing this now, I can get started right away in helping you find your new home.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As a customer, I cannot investigate, analze or advise you on the sale of a property, in order to do those things for you, you must be a client. To become a client, we simply enter into this written agreement, and now its my fiduciary and legal duty to put your needs ahead of my own and always act in your best interest. Does that sound good? Great, let me quickly explain the Buyer Broker Document and how commission works, and we’ll get started! </a:t>
            </a:r>
            <a:endParaRPr sz="1400"/>
          </a:p>
        </p:txBody>
      </p:sp>
      <p:sp>
        <p:nvSpPr>
          <p:cNvPr id="304" name="Google Shape;304;g9a30e74cee_0_159: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Agency Disclosure and Election</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Buyer Broker</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Buyer’s Advisory</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MCA (Market Conditions Advisory)</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Wire Fraud (Buyer)</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KW 280 Affiliated Business Partners</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None/>
            </a:pPr>
            <a:r>
              <a:rPr lang="en-US" sz="1200">
                <a:solidFill>
                  <a:schemeClr val="dk1"/>
                </a:solidFill>
                <a:latin typeface="Muli"/>
                <a:ea typeface="Muli"/>
                <a:cs typeface="Muli"/>
                <a:sym typeface="Muli"/>
              </a:rPr>
              <a:t>KW 280 Mold Disclosure</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Blank Purchase Contract: I am going to share a blank purchase contract with you so you can review it and ask me any questions you may have!</a:t>
            </a:r>
            <a:endParaRPr sz="1400"/>
          </a:p>
        </p:txBody>
      </p:sp>
      <p:sp>
        <p:nvSpPr>
          <p:cNvPr id="311" name="Google Shape;311;p12: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p:nvPr>
            <p:ph idx="2" type="sldImg"/>
          </p:nvPr>
        </p:nvSpPr>
        <p:spPr>
          <a:xfrm>
            <a:off x="2104159" y="685800"/>
            <a:ext cx="26496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200">
                <a:solidFill>
                  <a:schemeClr val="dk1"/>
                </a:solidFill>
                <a:latin typeface="Muli"/>
                <a:ea typeface="Muli"/>
                <a:cs typeface="Muli"/>
                <a:sym typeface="Muli"/>
              </a:rPr>
              <a:t>Brief introduction: “It’s my goal as your trusted real estate advisor to…”</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SzPts val="1100"/>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Set expectations around working hours:</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“I’m available Monday through Friday from 8am to 5pm and on nights and weekends by appointment only”.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a30e74cee_0_5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(Name), let me show you today’s buying process, and this page here will give you a big picture overview. You begin by selecting the right real estate agent, like me, to help you achieve your goal of home ownership. It’s important to have a buyer consultation, which we’re doing right now, so we can establish our working relationship and be on the same page from the beginning. From there, we’ll move into financing considerations, searching and viewing homes, and eventually writing an offer.  Think of it as your road map and feel free to refer to it throughout the process! So lets dive into each of these sections in more detail. </a:t>
            </a:r>
            <a:endParaRPr sz="1400"/>
          </a:p>
        </p:txBody>
      </p:sp>
      <p:sp>
        <p:nvSpPr>
          <p:cNvPr id="142" name="Google Shape;142;g9a30e74cee_0_569: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After you select an agent who’s invested in learning what’s important to you when finding your new home, the next step is to discuss financing. </a:t>
            </a:r>
            <a:br>
              <a:rPr lang="en-US" sz="1200">
                <a:solidFill>
                  <a:schemeClr val="dk1"/>
                </a:solidFill>
                <a:latin typeface="Muli"/>
                <a:ea typeface="Muli"/>
                <a:cs typeface="Muli"/>
                <a:sym typeface="Muli"/>
              </a:rPr>
            </a:br>
            <a:r>
              <a:rPr lang="en-US" sz="1200">
                <a:solidFill>
                  <a:schemeClr val="dk1"/>
                </a:solidFill>
                <a:latin typeface="Muli"/>
                <a:ea typeface="Muli"/>
                <a:cs typeface="Muli"/>
                <a:sym typeface="Muli"/>
              </a:rPr>
              <a:t>Earlier you mentioned you plan to finance your purchase. I always recommend my clients shop around to several lenders to find the best fit for their needs. You’ll want to consider who has the best interest rate and down-payment options for you, and of course you’ll want to pick somebody who you believe you can work through this transaction with.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I’ve got a list in the back of this packet with 3 local lenders who I’ve had success working with in the past. Would you like to use one of these recommendations?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Great, so once you leave here today you’ll connect with these lenders and discuss, in confidentiality, your financial considerations so they can determine your best financing options moving forward.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 importance of connecting with a lender before going to look at homes is two fold.  Your time is valuable and so we want to make sure you’re looking at homes in your price range, AND when we find the home you want to make an offer on, state law requires us to include this pre-approval letter with your offer, so taking care of it now will prevent any potential delays. Plus, in today’s competitive marketplace, we want to have a strong pre-approval letter to hopefully set you apart from any other potential buyers competing for the same home. </a:t>
            </a:r>
            <a:br>
              <a:rPr lang="en-US" sz="1200">
                <a:solidFill>
                  <a:schemeClr val="dk1"/>
                </a:solidFill>
                <a:latin typeface="Muli"/>
                <a:ea typeface="Muli"/>
                <a:cs typeface="Muli"/>
                <a:sym typeface="Muli"/>
              </a:rPr>
            </a:br>
            <a:r>
              <a:rPr lang="en-US" sz="1200">
                <a:solidFill>
                  <a:schemeClr val="dk1"/>
                </a:solidFill>
                <a:latin typeface="Muli"/>
                <a:ea typeface="Muli"/>
                <a:cs typeface="Muli"/>
                <a:sym typeface="Muli"/>
              </a:rPr>
              <a:t>Can you see why its so important to get your pre-approval?</a:t>
            </a:r>
            <a:endParaRPr sz="1400"/>
          </a:p>
        </p:txBody>
      </p:sp>
      <p:sp>
        <p:nvSpPr>
          <p:cNvPr id="199" name="Google Shape;199;p10: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Another option you have available to you when you choose to..work with me..is called Keller Mortgage. Have you heard of it?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Great, well Keller Williams has what’s called a “Zero Plus” loan, and this is exclusive to Keller Williams Agents. When you partner with a Keller Williams agent, you're eligible to take advantage of this zero plus loan. </a:t>
            </a:r>
            <a:endParaRPr sz="1200">
              <a:solidFill>
                <a:schemeClr val="dk1"/>
              </a:solidFill>
              <a:latin typeface="Muli"/>
              <a:ea typeface="Muli"/>
              <a:cs typeface="Muli"/>
              <a:sym typeface="Muli"/>
            </a:endParaRPr>
          </a:p>
          <a:p>
            <a:pPr indent="0" lvl="0" marL="0" rtl="0" algn="just">
              <a:lnSpc>
                <a:spcPct val="115000"/>
              </a:lnSpc>
              <a:spcBef>
                <a:spcPts val="1100"/>
              </a:spcBef>
              <a:spcAft>
                <a:spcPts val="0"/>
              </a:spcAft>
              <a:buClr>
                <a:schemeClr val="dk1"/>
              </a:buClr>
              <a:buSzPts val="1100"/>
              <a:buFont typeface="Arial"/>
              <a:buNone/>
            </a:pPr>
            <a:r>
              <a:rPr lang="en-US" sz="1200">
                <a:solidFill>
                  <a:schemeClr val="dk1"/>
                </a:solidFill>
                <a:latin typeface="Muli"/>
                <a:ea typeface="Muli"/>
                <a:cs typeface="Muli"/>
                <a:sym typeface="Muli"/>
              </a:rPr>
              <a:t>Here are a few key details: Keller Mortgage does not charge an origination fee, underwriter fee, or processing fee! And for loans greater than $150,000 like yours, they also give a $1,000 credit back at closing. On top of all that they offer competitive rates and order the appraisal day 1, which means closing wont be delayed waiting for an appraisal. The good news is, If you don't close on that home, you don't pay for the appraisal. </a:t>
            </a:r>
            <a:endParaRPr sz="1200">
              <a:solidFill>
                <a:schemeClr val="dk1"/>
              </a:solidFill>
              <a:latin typeface="Muli"/>
              <a:ea typeface="Muli"/>
              <a:cs typeface="Muli"/>
              <a:sym typeface="Muli"/>
            </a:endParaRPr>
          </a:p>
          <a:p>
            <a:pPr indent="0" lvl="0" marL="0" rtl="0" algn="l">
              <a:lnSpc>
                <a:spcPct val="115000"/>
              </a:lnSpc>
              <a:spcBef>
                <a:spcPts val="1175"/>
              </a:spcBef>
              <a:spcAft>
                <a:spcPts val="0"/>
              </a:spcAft>
              <a:buClr>
                <a:schemeClr val="dk1"/>
              </a:buClr>
              <a:buSzPts val="1100"/>
              <a:buFont typeface="Arial"/>
              <a:buNone/>
            </a:pPr>
            <a:r>
              <a:rPr lang="en-US" sz="1200">
                <a:solidFill>
                  <a:schemeClr val="dk1"/>
                </a:solidFill>
                <a:latin typeface="Muli"/>
                <a:ea typeface="Muli"/>
                <a:cs typeface="Muli"/>
                <a:sym typeface="Muli"/>
              </a:rPr>
              <a:t>You may be wondering, how can they do this and still offer low rates? Unlike most loan companies like Quicken Loans or Rocket Mortgage, who pay millions of dollars a year to advertising, Keller Mortgage doesn't spend a dime. You will only hear about them through Keller Williams Agents. That puts thousands of dollars back in the pocket of you, the buyer! </a:t>
            </a:r>
            <a:endParaRPr sz="1200">
              <a:solidFill>
                <a:schemeClr val="dk1"/>
              </a:solidFill>
              <a:latin typeface="Muli"/>
              <a:ea typeface="Muli"/>
              <a:cs typeface="Muli"/>
              <a:sym typeface="Muli"/>
            </a:endParaRPr>
          </a:p>
          <a:p>
            <a:pPr indent="0" lvl="0" marL="0" rtl="0" algn="l">
              <a:lnSpc>
                <a:spcPct val="115000"/>
              </a:lnSpc>
              <a:spcBef>
                <a:spcPts val="1275"/>
              </a:spcBef>
              <a:spcAft>
                <a:spcPts val="0"/>
              </a:spcAft>
              <a:buClr>
                <a:schemeClr val="dk1"/>
              </a:buClr>
              <a:buSzPts val="1100"/>
              <a:buFont typeface="Arial"/>
              <a:buNone/>
            </a:pPr>
            <a:r>
              <a:rPr lang="en-US" sz="1200">
                <a:solidFill>
                  <a:schemeClr val="dk1"/>
                </a:solidFill>
                <a:latin typeface="Muli"/>
                <a:ea typeface="Muli"/>
                <a:cs typeface="Muli"/>
                <a:sym typeface="Muli"/>
              </a:rPr>
              <a:t>Are you interested in connecting with a Keller Mortgage Loan Officer?</a:t>
            </a:r>
            <a:endParaRPr sz="1400"/>
          </a:p>
        </p:txBody>
      </p:sp>
      <p:sp>
        <p:nvSpPr>
          <p:cNvPr id="209" name="Google Shape;209;p2: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a30e74cee_0_4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These are some important do’s and don'ts after you get pre-approved. I always like to start with the “DON’T DO’s”.  Making large purchases, applying for additional credit, any changes with your job and employment, or even something as small as co-signing for another person can all negatively impact your ability to get a loan, so it’s important to always check in with your lender before making any of these decisions.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Here are a few things you’ll need to gather and give to the lender to get your approval: 2 months of paystubs, 2 years of W-2s, and other important banking information. </a:t>
            </a:r>
            <a:endParaRPr sz="1200">
              <a:solidFill>
                <a:schemeClr val="dk1"/>
              </a:solidFill>
              <a:latin typeface="Muli"/>
              <a:ea typeface="Muli"/>
              <a:cs typeface="Muli"/>
              <a:sym typeface="Muli"/>
            </a:endParaRPr>
          </a:p>
          <a:p>
            <a:pPr indent="0" lvl="0" marL="0" rtl="0" algn="l">
              <a:spcBef>
                <a:spcPts val="0"/>
              </a:spcBef>
              <a:spcAft>
                <a:spcPts val="0"/>
              </a:spcAft>
              <a:buNone/>
            </a:pPr>
            <a:r>
              <a:t/>
            </a:r>
            <a:endParaRPr sz="1400"/>
          </a:p>
        </p:txBody>
      </p:sp>
      <p:sp>
        <p:nvSpPr>
          <p:cNvPr id="218" name="Google Shape;218;g9a30e74cee_0_437: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Then the real fun begins!!  You’ll start to view property online and at open houses, while I preview and look for homes not yet on the market or coming soon.</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Seller’s Market:</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As buyers in today’s market, when you find a home that you want to see, we don’t want to wait too long!  Call or text me and we’ll schedule a time to view it as soon as practical. It’s likely that other buyers may be looking at the same home, so be ready to make an offer quickly, and it might need to be at or above the list price depending on a few specific circumstances about the property.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Buyer’s market:</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After you’ve chosen your top 10-15 homes, drive by them to make sure you like where they are located.  Then, narrow it down to your top 5-6 and we will schedule a day to view them! This saves you time because we can see 5-6 homes together in about two hours, plus you’ll be able to more easily compare the homes you’ve seen because you’re seeing them all at the same time versus seeing one home a week for several weeks. Do you see how viewing 5 homes on the same day will save you time and effort?</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At the end of every showing I’m going to ask you what would you rate each house on a scale of 1-10, 1 being you’d never live here, 10 you’d write an offer immediately...if it’s a 6, what would make it a 10? This will help both you and I get super clear on your likes, dislikes, and deal breakers.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At the end of our meeting today, I am going to search the MLS for homes that fit your specific criteria according to what we discussed, and ill email them to you.  Please know that while I can search for things like bedrooms, bathrooms, pools, and square footage, I cannot filter for things like “updated kitchen” “white cabinets” “open floor plan” etc. So, in order to not eliminate homes you may like, there will likely be a few that come through that may not meet all of your needs. Does that make sense?</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I’m also going to set you up with your own exclusive MLS portal. This gives you access to all the listing inventory in the area, which is updated in real time by realtors like me who control the listing inventory. All other search engines like zillow and realtor.com are getting their listings from the MLS, so sometimes those sites have delayed updates or incorrect information. Can you see how in today’s fast moving market you have an advantage by using the MLS as your primary search engine?</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When it comes to the home tour itself, I’m not like most agents. What I mean is, I’m not going to tell you how beautiful the kitchen is or what a great chandelier they have, those are entirely subjective opinions and you can see those things for yourself. During the home tour, you’re going to have what I call your emotional lense on. You’re going to be looking around wondering if this is a place you want to come home to every day, and thats great, thats exactly what I want you to do. Me on the other hand, its my responsibility as your consultant to look for any red flags, any potential hidden landmines that could end up costing you money. It’s my job to look at the property and make sures its a good investment for you in the long run. Does that sound okay to you?</a:t>
            </a:r>
            <a:endParaRPr sz="1400"/>
          </a:p>
        </p:txBody>
      </p:sp>
      <p:sp>
        <p:nvSpPr>
          <p:cNvPr id="229" name="Google Shape;229;p6: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a30e74cee_0_8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solidFill>
                  <a:schemeClr val="dk1"/>
                </a:solidFill>
                <a:latin typeface="Muli"/>
                <a:ea typeface="Muli"/>
                <a:cs typeface="Muli"/>
                <a:sym typeface="Muli"/>
              </a:rPr>
              <a:t>You can also search on your own from the comfort of your couch by downloading my free app.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 primary benefit to using the app is that you can get hyper-local, neighborhood-specific information about the communities. You can then create collections of homes to stay organized with your top picks. </a:t>
            </a:r>
            <a:endParaRPr sz="1400"/>
          </a:p>
        </p:txBody>
      </p:sp>
      <p:sp>
        <p:nvSpPr>
          <p:cNvPr id="240" name="Google Shape;240;g9a30e74cee_0_803: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a30e74cee_0_9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solidFill>
                  <a:schemeClr val="dk1"/>
                </a:solidFill>
                <a:latin typeface="Muli"/>
                <a:ea typeface="Muli"/>
                <a:cs typeface="Muli"/>
                <a:sym typeface="Muli"/>
              </a:rPr>
              <a:t>Once we find the home you want to make an offer on, the real work begins for me. Before we ever submit an offer, I will always do 3 things. The first thing I do is review all the detailed information on the MLS, to include disclosures, and look for any red flags. Second, I conduct my own market analysis to determine my opinion of fair market value for the home. Lastly, I’ll call the listing agent and ask a series of questions designed to understand the seller and their desires. We want to know things like: </a:t>
            </a:r>
            <a:r>
              <a:rPr lang="en-US" sz="1200">
                <a:solidFill>
                  <a:schemeClr val="dk1"/>
                </a:solidFill>
                <a:latin typeface="Muli"/>
                <a:ea typeface="Muli"/>
                <a:cs typeface="Muli"/>
                <a:sym typeface="Muli"/>
              </a:rPr>
              <a:t>what's</a:t>
            </a:r>
            <a:r>
              <a:rPr lang="en-US" sz="1200">
                <a:solidFill>
                  <a:schemeClr val="dk1"/>
                </a:solidFill>
                <a:latin typeface="Muli"/>
                <a:ea typeface="Muli"/>
                <a:cs typeface="Muli"/>
                <a:sym typeface="Muli"/>
              </a:rPr>
              <a:t> the ideal timeline for the sellers, and what other terms and conditions are they most concerned with.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None/>
            </a:pPr>
            <a:r>
              <a:rPr lang="en-US" sz="1200">
                <a:solidFill>
                  <a:schemeClr val="dk1"/>
                </a:solidFill>
                <a:latin typeface="Muli"/>
                <a:ea typeface="Muli"/>
                <a:cs typeface="Muli"/>
                <a:sym typeface="Muli"/>
              </a:rPr>
              <a:t>It’s important to understand the  price is just one component of the offer, and in some cases there are other, more important considerations to the seller, such as the closing timeline, the inspection period, or amount of earnest money. So I’ll go ask those questions and gather as much information as I can.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Then, I’ll come back to you with all this information and we’ll craft a strategic offer that has the best chances of being accepted. I will negotiate that offer on your behalf, and I’ll handle all communications with the opposite party.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Then, one of three things will happen:</a:t>
            </a:r>
            <a:endParaRPr sz="1200">
              <a:solidFill>
                <a:schemeClr val="dk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Muli"/>
                <a:ea typeface="Muli"/>
                <a:cs typeface="Muli"/>
                <a:sym typeface="Muli"/>
              </a:rPr>
              <a:t>The seller will accept our offer, reject our offer, or counter. Its very common for a seller to send a counter offer, so don’t be surprised when that happens. Our end goal, is to find a win-win situation where everybody is happy with the terms.</a:t>
            </a:r>
            <a:endParaRPr sz="1200">
              <a:solidFill>
                <a:schemeClr val="dk1"/>
              </a:solidFill>
              <a:latin typeface="Muli"/>
              <a:ea typeface="Muli"/>
              <a:cs typeface="Muli"/>
              <a:sym typeface="Muli"/>
            </a:endParaRPr>
          </a:p>
          <a:p>
            <a:pPr indent="0" lvl="0" marL="0" rtl="0" algn="l">
              <a:spcBef>
                <a:spcPts val="0"/>
              </a:spcBef>
              <a:spcAft>
                <a:spcPts val="0"/>
              </a:spcAft>
              <a:buNone/>
            </a:pPr>
            <a:r>
              <a:t/>
            </a:r>
            <a:endParaRPr sz="1400"/>
          </a:p>
        </p:txBody>
      </p:sp>
      <p:sp>
        <p:nvSpPr>
          <p:cNvPr id="256" name="Google Shape;256;g9a30e74cee_0_940:notes"/>
          <p:cNvSpPr/>
          <p:nvPr>
            <p:ph idx="2" type="sldImg"/>
          </p:nvPr>
        </p:nvSpPr>
        <p:spPr>
          <a:xfrm>
            <a:off x="1157844" y="685800"/>
            <a:ext cx="454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9" name="Shape 9"/>
        <p:cNvGrpSpPr/>
        <p:nvPr/>
      </p:nvGrpSpPr>
      <p:grpSpPr>
        <a:xfrm>
          <a:off x="0" y="0"/>
          <a:ext cx="0" cy="0"/>
          <a:chOff x="0" y="0"/>
          <a:chExt cx="0" cy="0"/>
        </a:xfrm>
      </p:grpSpPr>
      <p:sp>
        <p:nvSpPr>
          <p:cNvPr id="10" name="Google Shape;10;p2"/>
          <p:cNvSpPr txBox="1"/>
          <p:nvPr>
            <p:ph idx="12" type="sldNum"/>
          </p:nvPr>
        </p:nvSpPr>
        <p:spPr>
          <a:xfrm>
            <a:off x="3744679" y="7025745"/>
            <a:ext cx="279000" cy="294300"/>
          </a:xfrm>
          <a:prstGeom prst="rect">
            <a:avLst/>
          </a:prstGeom>
          <a:noFill/>
          <a:ln>
            <a:noFill/>
          </a:ln>
        </p:spPr>
        <p:txBody>
          <a:bodyPr anchorCtr="0" anchor="t" bIns="16225" lIns="16225" spcFirstLastPara="1" rIns="16225" wrap="square" tIns="16225">
            <a:noAutofit/>
          </a:bodyPr>
          <a:lstStyle>
            <a:lvl1pPr indent="0" lvl="0" mar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 Front Cover">
  <p:cSld name="TITLE_AND_BODY_1">
    <p:spTree>
      <p:nvGrpSpPr>
        <p:cNvPr id="11" name="Shape 11"/>
        <p:cNvGrpSpPr/>
        <p:nvPr/>
      </p:nvGrpSpPr>
      <p:grpSpPr>
        <a:xfrm>
          <a:off x="0" y="0"/>
          <a:ext cx="0" cy="0"/>
          <a:chOff x="0" y="0"/>
          <a:chExt cx="0" cy="0"/>
        </a:xfrm>
      </p:grpSpPr>
      <p:sp>
        <p:nvSpPr>
          <p:cNvPr id="12" name="Google Shape;12;p3"/>
          <p:cNvSpPr/>
          <p:nvPr>
            <p:ph idx="2" type="pic"/>
          </p:nvPr>
        </p:nvSpPr>
        <p:spPr>
          <a:xfrm>
            <a:off x="0" y="0"/>
            <a:ext cx="7772400" cy="10058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3" name="Google Shape;13;p3"/>
          <p:cNvSpPr/>
          <p:nvPr>
            <p:ph idx="3" type="pic"/>
          </p:nvPr>
        </p:nvSpPr>
        <p:spPr>
          <a:xfrm>
            <a:off x="434596" y="8509734"/>
            <a:ext cx="2217600" cy="1115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4" name="Google Shape;14;p3"/>
          <p:cNvSpPr/>
          <p:nvPr>
            <p:ph idx="4" type="pic"/>
          </p:nvPr>
        </p:nvSpPr>
        <p:spPr>
          <a:xfrm>
            <a:off x="4694178" y="8426796"/>
            <a:ext cx="2625300" cy="11943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5" name="Google Shape;15;p3"/>
          <p:cNvSpPr txBox="1"/>
          <p:nvPr>
            <p:ph idx="1" type="body"/>
          </p:nvPr>
        </p:nvSpPr>
        <p:spPr>
          <a:xfrm>
            <a:off x="374700" y="932036"/>
            <a:ext cx="2488500" cy="18435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6" name="Google Shape;16;p3"/>
          <p:cNvSpPr txBox="1"/>
          <p:nvPr>
            <p:ph idx="12" type="sldNum"/>
          </p:nvPr>
        </p:nvSpPr>
        <p:spPr>
          <a:xfrm>
            <a:off x="3744679" y="7025745"/>
            <a:ext cx="279000" cy="294300"/>
          </a:xfrm>
          <a:prstGeom prst="rect">
            <a:avLst/>
          </a:prstGeom>
          <a:noFill/>
          <a:ln>
            <a:noFill/>
          </a:ln>
        </p:spPr>
        <p:txBody>
          <a:bodyPr anchorCtr="0" anchor="t" bIns="16225" lIns="16225" spcFirstLastPara="1" rIns="16225" wrap="square" tIns="16225">
            <a:noAutofit/>
          </a:bodyPr>
          <a:lstStyle>
            <a:lvl1pPr indent="0" lvl="0"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 Intro">
  <p:cSld name="Slide #2 - Intro">
    <p:spTree>
      <p:nvGrpSpPr>
        <p:cNvPr id="17" name="Shape 17"/>
        <p:cNvGrpSpPr/>
        <p:nvPr/>
      </p:nvGrpSpPr>
      <p:grpSpPr>
        <a:xfrm>
          <a:off x="0" y="0"/>
          <a:ext cx="0" cy="0"/>
          <a:chOff x="0" y="0"/>
          <a:chExt cx="0" cy="0"/>
        </a:xfrm>
      </p:grpSpPr>
      <p:sp>
        <p:nvSpPr>
          <p:cNvPr id="18" name="Google Shape;18;p4"/>
          <p:cNvSpPr/>
          <p:nvPr>
            <p:ph idx="2" type="pic"/>
          </p:nvPr>
        </p:nvSpPr>
        <p:spPr>
          <a:xfrm>
            <a:off x="0" y="0"/>
            <a:ext cx="7772400" cy="10058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9" name="Google Shape;19;p4"/>
          <p:cNvSpPr/>
          <p:nvPr>
            <p:ph idx="3" type="pic"/>
          </p:nvPr>
        </p:nvSpPr>
        <p:spPr>
          <a:xfrm>
            <a:off x="448532" y="8934337"/>
            <a:ext cx="1499100" cy="6822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20" name="Google Shape;20;p4"/>
          <p:cNvSpPr txBox="1"/>
          <p:nvPr>
            <p:ph idx="12" type="sldNum"/>
          </p:nvPr>
        </p:nvSpPr>
        <p:spPr>
          <a:xfrm>
            <a:off x="3744679" y="7025745"/>
            <a:ext cx="279000" cy="294300"/>
          </a:xfrm>
          <a:prstGeom prst="rect">
            <a:avLst/>
          </a:prstGeom>
          <a:noFill/>
          <a:ln>
            <a:noFill/>
          </a:ln>
        </p:spPr>
        <p:txBody>
          <a:bodyPr anchorCtr="0" anchor="t" bIns="16225" lIns="16225" spcFirstLastPara="1" rIns="16225" wrap="square" tIns="16225">
            <a:noAutofit/>
          </a:bodyPr>
          <a:lstStyle>
            <a:lvl1pPr indent="0" lvl="0"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 Meet the team">
  <p:cSld name="Slide #3 - Meet the team">
    <p:spTree>
      <p:nvGrpSpPr>
        <p:cNvPr id="21" name="Shape 21"/>
        <p:cNvGrpSpPr/>
        <p:nvPr/>
      </p:nvGrpSpPr>
      <p:grpSpPr>
        <a:xfrm>
          <a:off x="0" y="0"/>
          <a:ext cx="0" cy="0"/>
          <a:chOff x="0" y="0"/>
          <a:chExt cx="0" cy="0"/>
        </a:xfrm>
      </p:grpSpPr>
      <p:sp>
        <p:nvSpPr>
          <p:cNvPr id="22" name="Google Shape;22;p5"/>
          <p:cNvSpPr txBox="1"/>
          <p:nvPr>
            <p:ph idx="1" type="body"/>
          </p:nvPr>
        </p:nvSpPr>
        <p:spPr>
          <a:xfrm>
            <a:off x="0" y="3542843"/>
            <a:ext cx="7772400" cy="2086200"/>
          </a:xfrm>
          <a:prstGeom prst="rect">
            <a:avLst/>
          </a:prstGeom>
          <a:solidFill>
            <a:srgbClr val="E6E7E8"/>
          </a:solidFill>
          <a:ln>
            <a:noFill/>
          </a:ln>
        </p:spPr>
        <p:txBody>
          <a:bodyPr anchorCtr="0" anchor="ctr" bIns="0" lIns="0" spcFirstLastPara="1" rIns="0" wrap="square" tIns="0">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23" name="Google Shape;23;p5"/>
          <p:cNvSpPr txBox="1"/>
          <p:nvPr>
            <p:ph idx="2" type="body"/>
          </p:nvPr>
        </p:nvSpPr>
        <p:spPr>
          <a:xfrm>
            <a:off x="384583" y="596146"/>
            <a:ext cx="2353500" cy="330600"/>
          </a:xfrm>
          <a:prstGeom prst="rect">
            <a:avLst/>
          </a:prstGeom>
          <a:noFill/>
          <a:ln>
            <a:noFill/>
          </a:ln>
        </p:spPr>
        <p:txBody>
          <a:bodyPr anchorCtr="0" anchor="t" bIns="16225" lIns="16225" spcFirstLastPara="1" rIns="16225" wrap="square" tIns="16225">
            <a:noAutofit/>
          </a:bodyPr>
          <a:lstStyle>
            <a:lvl1pPr indent="-228600" lvl="0" marL="457200" rtl="0" algn="l">
              <a:lnSpc>
                <a:spcPct val="130000"/>
              </a:lnSpc>
              <a:spcBef>
                <a:spcPts val="0"/>
              </a:spcBef>
              <a:spcAft>
                <a:spcPts val="0"/>
              </a:spcAft>
              <a:buClr>
                <a:srgbClr val="231F20"/>
              </a:buClr>
              <a:buSzPts val="2100"/>
              <a:buFont typeface="Montserrat Medium"/>
              <a:buNone/>
              <a:defRPr i="0" sz="2100">
                <a:latin typeface="Montserrat Medium"/>
                <a:ea typeface="Montserrat Medium"/>
                <a:cs typeface="Montserrat Medium"/>
                <a:sym typeface="Montserrat Medium"/>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24" name="Google Shape;24;p5"/>
          <p:cNvSpPr txBox="1"/>
          <p:nvPr>
            <p:ph idx="3" type="body"/>
          </p:nvPr>
        </p:nvSpPr>
        <p:spPr>
          <a:xfrm>
            <a:off x="384583" y="1095341"/>
            <a:ext cx="2957400" cy="250200"/>
          </a:xfrm>
          <a:prstGeom prst="rect">
            <a:avLst/>
          </a:prstGeom>
          <a:noFill/>
          <a:ln>
            <a:noFill/>
          </a:ln>
        </p:spPr>
        <p:txBody>
          <a:bodyPr anchorCtr="0" anchor="t" bIns="16225" lIns="16225" spcFirstLastPara="1" rIns="16225" wrap="square" tIns="16225">
            <a:noAutofit/>
          </a:bodyPr>
          <a:lstStyle>
            <a:lvl1pPr indent="-228600" lvl="0" marL="457200" rtl="0" algn="l">
              <a:lnSpc>
                <a:spcPct val="90000"/>
              </a:lnSpc>
              <a:spcBef>
                <a:spcPts val="0"/>
              </a:spcBef>
              <a:spcAft>
                <a:spcPts val="0"/>
              </a:spcAft>
              <a:buClr>
                <a:srgbClr val="D81F27"/>
              </a:buClr>
              <a:buSzPts val="1500"/>
              <a:buFont typeface="Montserrat"/>
              <a:buNone/>
              <a:defRPr i="0" sz="1500">
                <a:solidFill>
                  <a:srgbClr val="D81F27"/>
                </a:solidFill>
                <a:latin typeface="Montserrat"/>
                <a:ea typeface="Montserrat"/>
                <a:cs typeface="Montserrat"/>
                <a:sym typeface="Montserrat"/>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25" name="Google Shape;25;p5"/>
          <p:cNvSpPr txBox="1"/>
          <p:nvPr>
            <p:ph idx="4" type="body"/>
          </p:nvPr>
        </p:nvSpPr>
        <p:spPr>
          <a:xfrm>
            <a:off x="384583" y="1424959"/>
            <a:ext cx="7003200" cy="18198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26" name="Google Shape;26;p5"/>
          <p:cNvSpPr/>
          <p:nvPr>
            <p:ph idx="5" type="pic"/>
          </p:nvPr>
        </p:nvSpPr>
        <p:spPr>
          <a:xfrm>
            <a:off x="1918302" y="3842141"/>
            <a:ext cx="1086600" cy="10938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27" name="Google Shape;27;p5"/>
          <p:cNvSpPr/>
          <p:nvPr>
            <p:ph idx="6" type="pic"/>
          </p:nvPr>
        </p:nvSpPr>
        <p:spPr>
          <a:xfrm>
            <a:off x="6192012" y="3842141"/>
            <a:ext cx="1086600" cy="10938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28" name="Google Shape;28;p5"/>
          <p:cNvSpPr/>
          <p:nvPr>
            <p:ph idx="7" type="pic"/>
          </p:nvPr>
        </p:nvSpPr>
        <p:spPr>
          <a:xfrm>
            <a:off x="76542" y="3842141"/>
            <a:ext cx="1902600" cy="10938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29" name="Google Shape;29;p5"/>
          <p:cNvSpPr/>
          <p:nvPr>
            <p:ph idx="8" type="pic"/>
          </p:nvPr>
        </p:nvSpPr>
        <p:spPr>
          <a:xfrm>
            <a:off x="3342872" y="3842141"/>
            <a:ext cx="1086600" cy="10938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30" name="Google Shape;30;p5"/>
          <p:cNvSpPr/>
          <p:nvPr>
            <p:ph idx="9" type="pic"/>
          </p:nvPr>
        </p:nvSpPr>
        <p:spPr>
          <a:xfrm>
            <a:off x="4767442" y="3842141"/>
            <a:ext cx="1089600" cy="10938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31" name="Google Shape;31;p5"/>
          <p:cNvSpPr txBox="1"/>
          <p:nvPr>
            <p:ph idx="13" type="body"/>
          </p:nvPr>
        </p:nvSpPr>
        <p:spPr>
          <a:xfrm>
            <a:off x="538594" y="5045486"/>
            <a:ext cx="996900" cy="3111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32" name="Google Shape;32;p5"/>
          <p:cNvSpPr txBox="1"/>
          <p:nvPr>
            <p:ph idx="14" type="body"/>
          </p:nvPr>
        </p:nvSpPr>
        <p:spPr>
          <a:xfrm>
            <a:off x="1931497" y="5045486"/>
            <a:ext cx="1060200" cy="3111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33" name="Google Shape;33;p5"/>
          <p:cNvSpPr txBox="1"/>
          <p:nvPr>
            <p:ph idx="15" type="body"/>
          </p:nvPr>
        </p:nvSpPr>
        <p:spPr>
          <a:xfrm>
            <a:off x="3340676" y="5045486"/>
            <a:ext cx="1091100" cy="3111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34" name="Google Shape;34;p5"/>
          <p:cNvSpPr txBox="1"/>
          <p:nvPr>
            <p:ph idx="16" type="body"/>
          </p:nvPr>
        </p:nvSpPr>
        <p:spPr>
          <a:xfrm>
            <a:off x="4745094" y="5045486"/>
            <a:ext cx="1131300" cy="3111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35" name="Google Shape;35;p5"/>
          <p:cNvSpPr txBox="1"/>
          <p:nvPr>
            <p:ph idx="17" type="body"/>
          </p:nvPr>
        </p:nvSpPr>
        <p:spPr>
          <a:xfrm>
            <a:off x="6169664" y="5045486"/>
            <a:ext cx="1131300" cy="3111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36" name="Google Shape;36;p5"/>
          <p:cNvSpPr txBox="1"/>
          <p:nvPr>
            <p:ph idx="18" type="body"/>
          </p:nvPr>
        </p:nvSpPr>
        <p:spPr>
          <a:xfrm>
            <a:off x="2842142" y="6225011"/>
            <a:ext cx="3686700" cy="2679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37" name="Google Shape;37;p5"/>
          <p:cNvSpPr txBox="1"/>
          <p:nvPr>
            <p:ph idx="19" type="body"/>
          </p:nvPr>
        </p:nvSpPr>
        <p:spPr>
          <a:xfrm>
            <a:off x="2842142" y="6562304"/>
            <a:ext cx="4511700" cy="31281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38" name="Google Shape;38;p5"/>
          <p:cNvSpPr/>
          <p:nvPr>
            <p:ph idx="20" type="pic"/>
          </p:nvPr>
        </p:nvSpPr>
        <p:spPr>
          <a:xfrm>
            <a:off x="417489" y="5927021"/>
            <a:ext cx="1856400" cy="27270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39" name="Google Shape;39;p5"/>
          <p:cNvSpPr txBox="1"/>
          <p:nvPr>
            <p:ph idx="21" type="body"/>
          </p:nvPr>
        </p:nvSpPr>
        <p:spPr>
          <a:xfrm>
            <a:off x="432072" y="8870292"/>
            <a:ext cx="2258400" cy="7629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40" name="Google Shape;40;p5"/>
          <p:cNvSpPr txBox="1"/>
          <p:nvPr>
            <p:ph idx="12" type="sldNum"/>
          </p:nvPr>
        </p:nvSpPr>
        <p:spPr>
          <a:xfrm>
            <a:off x="3744679" y="7025745"/>
            <a:ext cx="279000" cy="294300"/>
          </a:xfrm>
          <a:prstGeom prst="rect">
            <a:avLst/>
          </a:prstGeom>
          <a:noFill/>
          <a:ln>
            <a:noFill/>
          </a:ln>
        </p:spPr>
        <p:txBody>
          <a:bodyPr anchorCtr="0" anchor="t" bIns="16225" lIns="16225" spcFirstLastPara="1" rIns="16225" wrap="square" tIns="16225">
            <a:noAutofit/>
          </a:bodyPr>
          <a:lstStyle>
            <a:lvl1pPr indent="0" lvl="0"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 Testimonials">
  <p:cSld name="Slide #4 - Testimonials">
    <p:spTree>
      <p:nvGrpSpPr>
        <p:cNvPr id="41" name="Shape 41"/>
        <p:cNvGrpSpPr/>
        <p:nvPr/>
      </p:nvGrpSpPr>
      <p:grpSpPr>
        <a:xfrm>
          <a:off x="0" y="0"/>
          <a:ext cx="0" cy="0"/>
          <a:chOff x="0" y="0"/>
          <a:chExt cx="0" cy="0"/>
        </a:xfrm>
      </p:grpSpPr>
      <p:sp>
        <p:nvSpPr>
          <p:cNvPr id="42" name="Google Shape;42;p6"/>
          <p:cNvSpPr/>
          <p:nvPr>
            <p:ph idx="2" type="pic"/>
          </p:nvPr>
        </p:nvSpPr>
        <p:spPr>
          <a:xfrm>
            <a:off x="0" y="0"/>
            <a:ext cx="17469300" cy="115359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43" name="Google Shape;43;p6"/>
          <p:cNvSpPr txBox="1"/>
          <p:nvPr>
            <p:ph idx="1" type="body"/>
          </p:nvPr>
        </p:nvSpPr>
        <p:spPr>
          <a:xfrm>
            <a:off x="4139022" y="1710431"/>
            <a:ext cx="3197700" cy="77232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44" name="Google Shape;44;p6"/>
          <p:cNvSpPr/>
          <p:nvPr>
            <p:ph idx="3" type="pic"/>
          </p:nvPr>
        </p:nvSpPr>
        <p:spPr>
          <a:xfrm>
            <a:off x="-284434" y="7282139"/>
            <a:ext cx="3713400" cy="3113700"/>
          </a:xfrm>
          <a:prstGeom prst="rect">
            <a:avLst/>
          </a:prstGeom>
          <a:noFill/>
          <a:ln cap="flat" cmpd="sng" w="508000">
            <a:solidFill>
              <a:srgbClr val="FFFFFF"/>
            </a:solidFill>
            <a:prstDash val="solid"/>
            <a:round/>
            <a:headEnd len="sm" w="sm" type="none"/>
            <a:tailEnd len="sm" w="sm" type="none"/>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45" name="Google Shape;45;p6"/>
          <p:cNvSpPr/>
          <p:nvPr>
            <p:ph idx="4" type="pic"/>
          </p:nvPr>
        </p:nvSpPr>
        <p:spPr>
          <a:xfrm>
            <a:off x="447098" y="1108879"/>
            <a:ext cx="393900" cy="374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46" name="Google Shape;46;p6"/>
          <p:cNvSpPr/>
          <p:nvPr>
            <p:ph idx="5" type="pic"/>
          </p:nvPr>
        </p:nvSpPr>
        <p:spPr>
          <a:xfrm>
            <a:off x="6933620" y="9233506"/>
            <a:ext cx="393300" cy="3750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47" name="Google Shape;47;p6"/>
          <p:cNvSpPr txBox="1"/>
          <p:nvPr>
            <p:ph idx="6" type="body"/>
          </p:nvPr>
        </p:nvSpPr>
        <p:spPr>
          <a:xfrm>
            <a:off x="426036" y="1710431"/>
            <a:ext cx="3271200" cy="54129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48" name="Google Shape;48;p6"/>
          <p:cNvSpPr txBox="1"/>
          <p:nvPr>
            <p:ph idx="7" type="body"/>
          </p:nvPr>
        </p:nvSpPr>
        <p:spPr>
          <a:xfrm>
            <a:off x="1408309" y="500778"/>
            <a:ext cx="4955700" cy="330600"/>
          </a:xfrm>
          <a:prstGeom prst="rect">
            <a:avLst/>
          </a:prstGeom>
          <a:noFill/>
          <a:ln>
            <a:noFill/>
          </a:ln>
        </p:spPr>
        <p:txBody>
          <a:bodyPr anchorCtr="0" anchor="t" bIns="16225" lIns="16225" spcFirstLastPara="1" rIns="16225" wrap="square" tIns="16225">
            <a:noAutofit/>
          </a:bodyPr>
          <a:lstStyle>
            <a:lvl1pPr indent="-228600" lvl="0" marL="457200" rtl="0" algn="ctr">
              <a:lnSpc>
                <a:spcPct val="130000"/>
              </a:lnSpc>
              <a:spcBef>
                <a:spcPts val="0"/>
              </a:spcBef>
              <a:spcAft>
                <a:spcPts val="0"/>
              </a:spcAft>
              <a:buClr>
                <a:srgbClr val="231F20"/>
              </a:buClr>
              <a:buSzPts val="2100"/>
              <a:buFont typeface="Montserrat Medium"/>
              <a:buNone/>
              <a:defRPr i="0" sz="2100">
                <a:latin typeface="Montserrat Medium"/>
                <a:ea typeface="Montserrat Medium"/>
                <a:cs typeface="Montserrat Medium"/>
                <a:sym typeface="Montserrat Medium"/>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49" name="Google Shape;49;p6"/>
          <p:cNvSpPr txBox="1"/>
          <p:nvPr>
            <p:ph idx="12" type="sldNum"/>
          </p:nvPr>
        </p:nvSpPr>
        <p:spPr>
          <a:xfrm>
            <a:off x="3744679" y="7025745"/>
            <a:ext cx="279000" cy="294300"/>
          </a:xfrm>
          <a:prstGeom prst="rect">
            <a:avLst/>
          </a:prstGeom>
          <a:noFill/>
          <a:ln>
            <a:noFill/>
          </a:ln>
        </p:spPr>
        <p:txBody>
          <a:bodyPr anchorCtr="0" anchor="t" bIns="16225" lIns="16225" spcFirstLastPara="1" rIns="16225" wrap="square" tIns="16225">
            <a:noAutofit/>
          </a:bodyPr>
          <a:lstStyle>
            <a:lvl1pPr indent="0" lvl="0"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 The  Process">
  <p:cSld name="Slide #5 - The  Process">
    <p:spTree>
      <p:nvGrpSpPr>
        <p:cNvPr id="50" name="Shape 50"/>
        <p:cNvGrpSpPr/>
        <p:nvPr/>
      </p:nvGrpSpPr>
      <p:grpSpPr>
        <a:xfrm>
          <a:off x="0" y="0"/>
          <a:ext cx="0" cy="0"/>
          <a:chOff x="0" y="0"/>
          <a:chExt cx="0" cy="0"/>
        </a:xfrm>
      </p:grpSpPr>
      <p:sp>
        <p:nvSpPr>
          <p:cNvPr id="51" name="Google Shape;51;p7"/>
          <p:cNvSpPr/>
          <p:nvPr>
            <p:ph idx="2" type="pic"/>
          </p:nvPr>
        </p:nvSpPr>
        <p:spPr>
          <a:xfrm>
            <a:off x="-7772400" y="0"/>
            <a:ext cx="17469300" cy="115359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52" name="Google Shape;52;p7"/>
          <p:cNvSpPr/>
          <p:nvPr>
            <p:ph idx="1" type="body"/>
          </p:nvPr>
        </p:nvSpPr>
        <p:spPr>
          <a:xfrm>
            <a:off x="2351114" y="5175328"/>
            <a:ext cx="3155400" cy="3176100"/>
          </a:xfrm>
          <a:prstGeom prst="ellipse">
            <a:avLst/>
          </a:prstGeom>
          <a:solidFill>
            <a:srgbClr val="FFFFFF"/>
          </a:solidFill>
          <a:ln>
            <a:noFill/>
          </a:ln>
        </p:spPr>
        <p:txBody>
          <a:bodyPr anchorCtr="0" anchor="ctr" bIns="0" lIns="0" spcFirstLastPara="1" rIns="0" wrap="square" tIns="0">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53" name="Google Shape;53;p7"/>
          <p:cNvSpPr/>
          <p:nvPr>
            <p:ph idx="3" type="pic"/>
          </p:nvPr>
        </p:nvSpPr>
        <p:spPr>
          <a:xfrm>
            <a:off x="2829967" y="7902396"/>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54" name="Google Shape;54;p7"/>
          <p:cNvSpPr/>
          <p:nvPr>
            <p:ph idx="4" type="pic"/>
          </p:nvPr>
        </p:nvSpPr>
        <p:spPr>
          <a:xfrm>
            <a:off x="2829967" y="8509637"/>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55" name="Google Shape;55;p7"/>
          <p:cNvSpPr/>
          <p:nvPr>
            <p:ph idx="5" type="pic"/>
          </p:nvPr>
        </p:nvSpPr>
        <p:spPr>
          <a:xfrm>
            <a:off x="2829967" y="9115524"/>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56" name="Google Shape;56;p7"/>
          <p:cNvSpPr/>
          <p:nvPr>
            <p:ph idx="6" type="pic"/>
          </p:nvPr>
        </p:nvSpPr>
        <p:spPr>
          <a:xfrm>
            <a:off x="5462219" y="6006667"/>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57" name="Google Shape;57;p7"/>
          <p:cNvSpPr/>
          <p:nvPr>
            <p:ph idx="7" type="pic"/>
          </p:nvPr>
        </p:nvSpPr>
        <p:spPr>
          <a:xfrm>
            <a:off x="5462219" y="6557511"/>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58" name="Google Shape;58;p7"/>
          <p:cNvSpPr/>
          <p:nvPr>
            <p:ph idx="8" type="pic"/>
          </p:nvPr>
        </p:nvSpPr>
        <p:spPr>
          <a:xfrm>
            <a:off x="5462219" y="7108068"/>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59" name="Google Shape;59;p7"/>
          <p:cNvSpPr/>
          <p:nvPr>
            <p:ph idx="9" type="pic"/>
          </p:nvPr>
        </p:nvSpPr>
        <p:spPr>
          <a:xfrm>
            <a:off x="453833" y="6222346"/>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0" name="Google Shape;60;p7"/>
          <p:cNvSpPr/>
          <p:nvPr>
            <p:ph idx="13" type="pic"/>
          </p:nvPr>
        </p:nvSpPr>
        <p:spPr>
          <a:xfrm>
            <a:off x="453833" y="6860008"/>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1" name="Google Shape;61;p7"/>
          <p:cNvSpPr/>
          <p:nvPr>
            <p:ph idx="14" type="pic"/>
          </p:nvPr>
        </p:nvSpPr>
        <p:spPr>
          <a:xfrm>
            <a:off x="2829967" y="1053810"/>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2" name="Google Shape;62;p7"/>
          <p:cNvSpPr/>
          <p:nvPr>
            <p:ph idx="15" type="pic"/>
          </p:nvPr>
        </p:nvSpPr>
        <p:spPr>
          <a:xfrm>
            <a:off x="2829967" y="1659811"/>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3" name="Google Shape;63;p7"/>
          <p:cNvSpPr/>
          <p:nvPr>
            <p:ph idx="16" type="pic"/>
          </p:nvPr>
        </p:nvSpPr>
        <p:spPr>
          <a:xfrm>
            <a:off x="2829967" y="2262667"/>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4" name="Google Shape;64;p7"/>
          <p:cNvSpPr/>
          <p:nvPr>
            <p:ph idx="17" type="pic"/>
          </p:nvPr>
        </p:nvSpPr>
        <p:spPr>
          <a:xfrm>
            <a:off x="2829967" y="2872186"/>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5" name="Google Shape;65;p7"/>
          <p:cNvSpPr/>
          <p:nvPr>
            <p:ph idx="18" type="pic"/>
          </p:nvPr>
        </p:nvSpPr>
        <p:spPr>
          <a:xfrm>
            <a:off x="2829967" y="3471524"/>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6" name="Google Shape;66;p7"/>
          <p:cNvSpPr/>
          <p:nvPr>
            <p:ph idx="19" type="pic"/>
          </p:nvPr>
        </p:nvSpPr>
        <p:spPr>
          <a:xfrm>
            <a:off x="2829967" y="4084562"/>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7" name="Google Shape;67;p7"/>
          <p:cNvSpPr/>
          <p:nvPr>
            <p:ph idx="20" type="pic"/>
          </p:nvPr>
        </p:nvSpPr>
        <p:spPr>
          <a:xfrm>
            <a:off x="2829967" y="4686620"/>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8" name="Google Shape;68;p7"/>
          <p:cNvSpPr/>
          <p:nvPr>
            <p:ph idx="21" type="pic"/>
          </p:nvPr>
        </p:nvSpPr>
        <p:spPr>
          <a:xfrm>
            <a:off x="2829967" y="5291983"/>
            <a:ext cx="2112600" cy="5067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69" name="Google Shape;69;p7"/>
          <p:cNvSpPr txBox="1"/>
          <p:nvPr>
            <p:ph idx="22" type="body"/>
          </p:nvPr>
        </p:nvSpPr>
        <p:spPr>
          <a:xfrm>
            <a:off x="1132443" y="6391007"/>
            <a:ext cx="11400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70" name="Google Shape;70;p7"/>
          <p:cNvSpPr txBox="1"/>
          <p:nvPr>
            <p:ph idx="23" type="body"/>
          </p:nvPr>
        </p:nvSpPr>
        <p:spPr>
          <a:xfrm>
            <a:off x="1170239" y="7028784"/>
            <a:ext cx="10644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71" name="Google Shape;71;p7"/>
          <p:cNvSpPr/>
          <p:nvPr>
            <p:ph idx="24" type="pic"/>
          </p:nvPr>
        </p:nvSpPr>
        <p:spPr>
          <a:xfrm>
            <a:off x="2883545" y="1108706"/>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72" name="Google Shape;72;p7"/>
          <p:cNvSpPr/>
          <p:nvPr>
            <p:ph idx="25" type="pic"/>
          </p:nvPr>
        </p:nvSpPr>
        <p:spPr>
          <a:xfrm>
            <a:off x="2883545" y="1714026"/>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73" name="Google Shape;73;p7"/>
          <p:cNvSpPr/>
          <p:nvPr>
            <p:ph idx="26" type="pic"/>
          </p:nvPr>
        </p:nvSpPr>
        <p:spPr>
          <a:xfrm>
            <a:off x="2883545" y="2319347"/>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74" name="Google Shape;74;p7"/>
          <p:cNvSpPr/>
          <p:nvPr>
            <p:ph idx="27" type="pic"/>
          </p:nvPr>
        </p:nvSpPr>
        <p:spPr>
          <a:xfrm>
            <a:off x="2883545" y="2924668"/>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75" name="Google Shape;75;p7"/>
          <p:cNvSpPr/>
          <p:nvPr>
            <p:ph idx="28" type="pic"/>
          </p:nvPr>
        </p:nvSpPr>
        <p:spPr>
          <a:xfrm>
            <a:off x="2883545" y="3529988"/>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76" name="Google Shape;76;p7"/>
          <p:cNvSpPr/>
          <p:nvPr>
            <p:ph idx="29" type="pic"/>
          </p:nvPr>
        </p:nvSpPr>
        <p:spPr>
          <a:xfrm>
            <a:off x="2883545" y="4134934"/>
            <a:ext cx="447000" cy="4950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77" name="Google Shape;77;p7"/>
          <p:cNvSpPr/>
          <p:nvPr>
            <p:ph idx="30" type="pic"/>
          </p:nvPr>
        </p:nvSpPr>
        <p:spPr>
          <a:xfrm>
            <a:off x="2884185" y="4741336"/>
            <a:ext cx="445800" cy="4929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78" name="Google Shape;78;p7"/>
          <p:cNvSpPr/>
          <p:nvPr>
            <p:ph idx="31" type="pic"/>
          </p:nvPr>
        </p:nvSpPr>
        <p:spPr>
          <a:xfrm>
            <a:off x="2883545" y="5345950"/>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79" name="Google Shape;79;p7"/>
          <p:cNvSpPr/>
          <p:nvPr>
            <p:ph idx="32" type="pic"/>
          </p:nvPr>
        </p:nvSpPr>
        <p:spPr>
          <a:xfrm>
            <a:off x="506964" y="6277978"/>
            <a:ext cx="447000" cy="4935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80" name="Google Shape;80;p7"/>
          <p:cNvSpPr/>
          <p:nvPr>
            <p:ph idx="33" type="pic"/>
          </p:nvPr>
        </p:nvSpPr>
        <p:spPr>
          <a:xfrm>
            <a:off x="506964" y="6915709"/>
            <a:ext cx="447000" cy="4935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81" name="Google Shape;81;p7"/>
          <p:cNvSpPr/>
          <p:nvPr>
            <p:ph idx="34" type="pic"/>
          </p:nvPr>
        </p:nvSpPr>
        <p:spPr>
          <a:xfrm>
            <a:off x="5519144" y="6066035"/>
            <a:ext cx="447000" cy="4950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82" name="Google Shape;82;p7"/>
          <p:cNvSpPr/>
          <p:nvPr>
            <p:ph idx="35" type="pic"/>
          </p:nvPr>
        </p:nvSpPr>
        <p:spPr>
          <a:xfrm>
            <a:off x="5519144" y="6616243"/>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83" name="Google Shape;83;p7"/>
          <p:cNvSpPr/>
          <p:nvPr>
            <p:ph idx="36" type="pic"/>
          </p:nvPr>
        </p:nvSpPr>
        <p:spPr>
          <a:xfrm>
            <a:off x="5519144" y="7165702"/>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84" name="Google Shape;84;p7"/>
          <p:cNvSpPr txBox="1"/>
          <p:nvPr>
            <p:ph idx="37" type="body"/>
          </p:nvPr>
        </p:nvSpPr>
        <p:spPr>
          <a:xfrm>
            <a:off x="3349084" y="1223225"/>
            <a:ext cx="14589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85" name="Google Shape;85;p7"/>
          <p:cNvSpPr txBox="1"/>
          <p:nvPr>
            <p:ph idx="38" type="body"/>
          </p:nvPr>
        </p:nvSpPr>
        <p:spPr>
          <a:xfrm>
            <a:off x="3617606" y="1746629"/>
            <a:ext cx="921900" cy="333000"/>
          </a:xfrm>
          <a:prstGeom prst="rect">
            <a:avLst/>
          </a:prstGeom>
          <a:noFill/>
          <a:ln>
            <a:noFill/>
          </a:ln>
        </p:spPr>
        <p:txBody>
          <a:bodyPr anchorCtr="0" anchor="ctr"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86" name="Google Shape;86;p7"/>
          <p:cNvSpPr txBox="1"/>
          <p:nvPr>
            <p:ph idx="39" type="body"/>
          </p:nvPr>
        </p:nvSpPr>
        <p:spPr>
          <a:xfrm>
            <a:off x="3461859" y="2368314"/>
            <a:ext cx="1233300" cy="333000"/>
          </a:xfrm>
          <a:prstGeom prst="rect">
            <a:avLst/>
          </a:prstGeom>
          <a:noFill/>
          <a:ln>
            <a:noFill/>
          </a:ln>
        </p:spPr>
        <p:txBody>
          <a:bodyPr anchorCtr="0" anchor="ctr"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87" name="Google Shape;87;p7"/>
          <p:cNvSpPr txBox="1"/>
          <p:nvPr>
            <p:ph idx="40" type="body"/>
          </p:nvPr>
        </p:nvSpPr>
        <p:spPr>
          <a:xfrm>
            <a:off x="3596972" y="3071955"/>
            <a:ext cx="9633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88" name="Google Shape;88;p7"/>
          <p:cNvSpPr txBox="1"/>
          <p:nvPr>
            <p:ph idx="41" type="body"/>
          </p:nvPr>
        </p:nvSpPr>
        <p:spPr>
          <a:xfrm>
            <a:off x="3634972" y="3651474"/>
            <a:ext cx="8871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89" name="Google Shape;89;p7"/>
          <p:cNvSpPr txBox="1"/>
          <p:nvPr>
            <p:ph idx="42" type="body"/>
          </p:nvPr>
        </p:nvSpPr>
        <p:spPr>
          <a:xfrm>
            <a:off x="3344589" y="4283178"/>
            <a:ext cx="14679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0" name="Google Shape;90;p7"/>
          <p:cNvSpPr txBox="1"/>
          <p:nvPr>
            <p:ph idx="43" type="body"/>
          </p:nvPr>
        </p:nvSpPr>
        <p:spPr>
          <a:xfrm>
            <a:off x="3626732" y="4855396"/>
            <a:ext cx="9036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1" name="Google Shape;91;p7"/>
          <p:cNvSpPr txBox="1"/>
          <p:nvPr>
            <p:ph idx="44" type="body"/>
          </p:nvPr>
        </p:nvSpPr>
        <p:spPr>
          <a:xfrm>
            <a:off x="3524580" y="5460759"/>
            <a:ext cx="11079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2" name="Google Shape;92;p7"/>
          <p:cNvSpPr txBox="1"/>
          <p:nvPr>
            <p:ph idx="45" type="body"/>
          </p:nvPr>
        </p:nvSpPr>
        <p:spPr>
          <a:xfrm>
            <a:off x="1807653" y="500778"/>
            <a:ext cx="4157100" cy="330600"/>
          </a:xfrm>
          <a:prstGeom prst="rect">
            <a:avLst/>
          </a:prstGeom>
          <a:noFill/>
          <a:ln>
            <a:noFill/>
          </a:ln>
        </p:spPr>
        <p:txBody>
          <a:bodyPr anchorCtr="0" anchor="t" bIns="16225" lIns="16225" spcFirstLastPara="1" rIns="16225" wrap="square" tIns="16225">
            <a:noAutofit/>
          </a:bodyPr>
          <a:lstStyle>
            <a:lvl1pPr indent="-228600" lvl="0" marL="457200" rtl="0" algn="ctr">
              <a:lnSpc>
                <a:spcPct val="130000"/>
              </a:lnSpc>
              <a:spcBef>
                <a:spcPts val="0"/>
              </a:spcBef>
              <a:spcAft>
                <a:spcPts val="0"/>
              </a:spcAft>
              <a:buClr>
                <a:srgbClr val="231F20"/>
              </a:buClr>
              <a:buSzPts val="2100"/>
              <a:buFont typeface="Montserrat Medium"/>
              <a:buNone/>
              <a:defRPr i="0" sz="2100">
                <a:latin typeface="Montserrat Medium"/>
                <a:ea typeface="Montserrat Medium"/>
                <a:cs typeface="Montserrat Medium"/>
                <a:sym typeface="Montserrat Medium"/>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3" name="Google Shape;93;p7"/>
          <p:cNvSpPr txBox="1"/>
          <p:nvPr>
            <p:ph idx="46" type="body"/>
          </p:nvPr>
        </p:nvSpPr>
        <p:spPr>
          <a:xfrm>
            <a:off x="6138718" y="6176427"/>
            <a:ext cx="11442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4" name="Google Shape;94;p7"/>
          <p:cNvSpPr txBox="1"/>
          <p:nvPr>
            <p:ph idx="47" type="body"/>
          </p:nvPr>
        </p:nvSpPr>
        <p:spPr>
          <a:xfrm>
            <a:off x="6294534" y="6644329"/>
            <a:ext cx="832500" cy="333000"/>
          </a:xfrm>
          <a:prstGeom prst="rect">
            <a:avLst/>
          </a:prstGeom>
          <a:noFill/>
          <a:ln>
            <a:noFill/>
          </a:ln>
        </p:spPr>
        <p:txBody>
          <a:bodyPr anchorCtr="0" anchor="ctr"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5" name="Google Shape;95;p7"/>
          <p:cNvSpPr txBox="1"/>
          <p:nvPr>
            <p:ph idx="48" type="body"/>
          </p:nvPr>
        </p:nvSpPr>
        <p:spPr>
          <a:xfrm>
            <a:off x="6106847" y="7276844"/>
            <a:ext cx="12078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6" name="Google Shape;96;p7"/>
          <p:cNvSpPr txBox="1"/>
          <p:nvPr>
            <p:ph idx="49" type="body"/>
          </p:nvPr>
        </p:nvSpPr>
        <p:spPr>
          <a:xfrm>
            <a:off x="3390421" y="8106081"/>
            <a:ext cx="13764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7" name="Google Shape;97;p7"/>
          <p:cNvSpPr txBox="1"/>
          <p:nvPr>
            <p:ph idx="50" type="body"/>
          </p:nvPr>
        </p:nvSpPr>
        <p:spPr>
          <a:xfrm>
            <a:off x="3473436" y="8678300"/>
            <a:ext cx="12102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8" name="Google Shape;98;p7"/>
          <p:cNvSpPr txBox="1"/>
          <p:nvPr>
            <p:ph idx="51" type="body"/>
          </p:nvPr>
        </p:nvSpPr>
        <p:spPr>
          <a:xfrm>
            <a:off x="3354736" y="9284300"/>
            <a:ext cx="1447500" cy="169200"/>
          </a:xfrm>
          <a:prstGeom prst="rect">
            <a:avLst/>
          </a:prstGeom>
          <a:noFill/>
          <a:ln>
            <a:noFill/>
          </a:ln>
        </p:spPr>
        <p:txBody>
          <a:bodyPr anchorCtr="0" anchor="ctr" bIns="16225" lIns="16225" spcFirstLastPara="1" rIns="16225" wrap="square" tIns="16225">
            <a:noAutofit/>
          </a:bodyPr>
          <a:lstStyle>
            <a:lvl1pPr indent="-228600" lvl="0" marL="457200" rtl="0" algn="ctr">
              <a:lnSpc>
                <a:spcPct val="100000"/>
              </a:lnSpc>
              <a:spcBef>
                <a:spcPts val="0"/>
              </a:spcBef>
              <a:spcAft>
                <a:spcPts val="0"/>
              </a:spcAft>
              <a:buClr>
                <a:srgbClr val="FFFFFF"/>
              </a:buClr>
              <a:buSzPts val="1100"/>
              <a:buFont typeface="Questrial"/>
              <a:buNone/>
              <a:defRPr i="0" sz="1100">
                <a:solidFill>
                  <a:srgbClr val="FFFFFF"/>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99" name="Google Shape;99;p7"/>
          <p:cNvSpPr/>
          <p:nvPr>
            <p:ph idx="52" type="pic"/>
          </p:nvPr>
        </p:nvSpPr>
        <p:spPr>
          <a:xfrm>
            <a:off x="2883545" y="7955320"/>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00" name="Google Shape;100;p7"/>
          <p:cNvSpPr/>
          <p:nvPr>
            <p:ph idx="53" type="pic"/>
          </p:nvPr>
        </p:nvSpPr>
        <p:spPr>
          <a:xfrm>
            <a:off x="2883545" y="8572287"/>
            <a:ext cx="447000" cy="494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01" name="Google Shape;101;p7"/>
          <p:cNvSpPr/>
          <p:nvPr>
            <p:ph idx="54" type="pic"/>
          </p:nvPr>
        </p:nvSpPr>
        <p:spPr>
          <a:xfrm>
            <a:off x="2883545" y="9174351"/>
            <a:ext cx="447000" cy="4950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02" name="Google Shape;102;p7"/>
          <p:cNvSpPr txBox="1"/>
          <p:nvPr>
            <p:ph idx="55" type="body"/>
          </p:nvPr>
        </p:nvSpPr>
        <p:spPr>
          <a:xfrm>
            <a:off x="2859865" y="6175206"/>
            <a:ext cx="2052600" cy="228600"/>
          </a:xfrm>
          <a:prstGeom prst="rect">
            <a:avLst/>
          </a:prstGeom>
          <a:noFill/>
          <a:ln>
            <a:noFill/>
          </a:ln>
        </p:spPr>
        <p:txBody>
          <a:bodyPr anchorCtr="0" anchor="t" bIns="16225" lIns="16225" spcFirstLastPara="1" rIns="16225" wrap="square" tIns="16225">
            <a:noAutofit/>
          </a:bodyPr>
          <a:lstStyle>
            <a:lvl1pPr indent="-228600" lvl="0" marL="457200" rtl="0" algn="ctr">
              <a:lnSpc>
                <a:spcPct val="130000"/>
              </a:lnSpc>
              <a:spcBef>
                <a:spcPts val="0"/>
              </a:spcBef>
              <a:spcAft>
                <a:spcPts val="0"/>
              </a:spcAft>
              <a:buClr>
                <a:srgbClr val="231F20"/>
              </a:buClr>
              <a:buSzPts val="1500"/>
              <a:buFont typeface="Questrial"/>
              <a:buNone/>
              <a:defRPr i="0" sz="1500"/>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03" name="Google Shape;103;p7"/>
          <p:cNvSpPr txBox="1"/>
          <p:nvPr>
            <p:ph idx="56" type="body"/>
          </p:nvPr>
        </p:nvSpPr>
        <p:spPr>
          <a:xfrm>
            <a:off x="3022916" y="6562640"/>
            <a:ext cx="1726500" cy="169200"/>
          </a:xfrm>
          <a:prstGeom prst="rect">
            <a:avLst/>
          </a:prstGeom>
          <a:noFill/>
          <a:ln>
            <a:noFill/>
          </a:ln>
        </p:spPr>
        <p:txBody>
          <a:bodyPr anchorCtr="0" anchor="t" bIns="16225" lIns="16225" spcFirstLastPara="1" rIns="16225" wrap="square" tIns="16225">
            <a:noAutofit/>
          </a:bodyPr>
          <a:lstStyle>
            <a:lvl1pPr indent="-228600" lvl="0" marL="457200" rtl="0" algn="ctr">
              <a:lnSpc>
                <a:spcPct val="130000"/>
              </a:lnSpc>
              <a:spcBef>
                <a:spcPts val="0"/>
              </a:spcBef>
              <a:spcAft>
                <a:spcPts val="0"/>
              </a:spcAft>
              <a:buClr>
                <a:srgbClr val="231F20"/>
              </a:buClr>
              <a:buSzPts val="1100"/>
              <a:buFont typeface="Questrial"/>
              <a:buNone/>
              <a:defRPr i="0" sz="1100"/>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04" name="Google Shape;104;p7"/>
          <p:cNvSpPr txBox="1"/>
          <p:nvPr>
            <p:ph idx="57" type="body"/>
          </p:nvPr>
        </p:nvSpPr>
        <p:spPr>
          <a:xfrm>
            <a:off x="2890388" y="6890470"/>
            <a:ext cx="894300" cy="4971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05" name="Google Shape;105;p7"/>
          <p:cNvSpPr txBox="1"/>
          <p:nvPr>
            <p:ph idx="58" type="body"/>
          </p:nvPr>
        </p:nvSpPr>
        <p:spPr>
          <a:xfrm>
            <a:off x="4211758" y="6890470"/>
            <a:ext cx="679500" cy="3330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06" name="Google Shape;106;p7"/>
          <p:cNvSpPr txBox="1"/>
          <p:nvPr>
            <p:ph idx="12" type="sldNum"/>
          </p:nvPr>
        </p:nvSpPr>
        <p:spPr>
          <a:xfrm>
            <a:off x="3744679" y="7025745"/>
            <a:ext cx="279000" cy="294300"/>
          </a:xfrm>
          <a:prstGeom prst="rect">
            <a:avLst/>
          </a:prstGeom>
          <a:noFill/>
          <a:ln>
            <a:noFill/>
          </a:ln>
        </p:spPr>
        <p:txBody>
          <a:bodyPr anchorCtr="0" anchor="t" bIns="16225" lIns="16225" spcFirstLastPara="1" rIns="16225" wrap="square" tIns="16225">
            <a:noAutofit/>
          </a:bodyPr>
          <a:lstStyle>
            <a:lvl1pPr indent="0" lvl="0"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07" name="Shape 107"/>
        <p:cNvGrpSpPr/>
        <p:nvPr/>
      </p:nvGrpSpPr>
      <p:grpSpPr>
        <a:xfrm>
          <a:off x="0" y="0"/>
          <a:ext cx="0" cy="0"/>
          <a:chOff x="0" y="0"/>
          <a:chExt cx="0" cy="0"/>
        </a:xfrm>
      </p:grpSpPr>
      <p:sp>
        <p:nvSpPr>
          <p:cNvPr id="108" name="Google Shape;108;p8"/>
          <p:cNvSpPr txBox="1"/>
          <p:nvPr>
            <p:ph idx="12" type="sldNum"/>
          </p:nvPr>
        </p:nvSpPr>
        <p:spPr>
          <a:xfrm>
            <a:off x="3744679" y="7025745"/>
            <a:ext cx="279000" cy="294300"/>
          </a:xfrm>
          <a:prstGeom prst="rect">
            <a:avLst/>
          </a:prstGeom>
          <a:noFill/>
          <a:ln>
            <a:noFill/>
          </a:ln>
        </p:spPr>
        <p:txBody>
          <a:bodyPr anchorCtr="0" anchor="t" bIns="16225" lIns="16225" spcFirstLastPara="1" rIns="16225" wrap="square" tIns="16225">
            <a:noAutofit/>
          </a:bodyPr>
          <a:lstStyle>
            <a:lvl1pPr indent="0" lvl="0"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p:cSld name="Slide #8">
    <p:spTree>
      <p:nvGrpSpPr>
        <p:cNvPr id="109" name="Shape 109"/>
        <p:cNvGrpSpPr/>
        <p:nvPr/>
      </p:nvGrpSpPr>
      <p:grpSpPr>
        <a:xfrm>
          <a:off x="0" y="0"/>
          <a:ext cx="0" cy="0"/>
          <a:chOff x="0" y="0"/>
          <a:chExt cx="0" cy="0"/>
        </a:xfrm>
      </p:grpSpPr>
      <p:sp>
        <p:nvSpPr>
          <p:cNvPr id="110" name="Google Shape;110;p9"/>
          <p:cNvSpPr/>
          <p:nvPr>
            <p:ph idx="2" type="pic"/>
          </p:nvPr>
        </p:nvSpPr>
        <p:spPr>
          <a:xfrm>
            <a:off x="0" y="0"/>
            <a:ext cx="7772400" cy="10058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11" name="Google Shape;111;p9"/>
          <p:cNvSpPr/>
          <p:nvPr>
            <p:ph idx="3" type="pic"/>
          </p:nvPr>
        </p:nvSpPr>
        <p:spPr>
          <a:xfrm>
            <a:off x="0" y="3051560"/>
            <a:ext cx="4179900" cy="27834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12" name="Google Shape;112;p9"/>
          <p:cNvSpPr txBox="1"/>
          <p:nvPr>
            <p:ph idx="1" type="body"/>
          </p:nvPr>
        </p:nvSpPr>
        <p:spPr>
          <a:xfrm>
            <a:off x="4210318" y="3831319"/>
            <a:ext cx="3341400" cy="560100"/>
          </a:xfrm>
          <a:prstGeom prst="rect">
            <a:avLst/>
          </a:prstGeom>
          <a:noFill/>
          <a:ln>
            <a:noFill/>
          </a:ln>
        </p:spPr>
        <p:txBody>
          <a:bodyPr anchorCtr="0" anchor="b"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13" name="Google Shape;113;p9"/>
          <p:cNvSpPr txBox="1"/>
          <p:nvPr>
            <p:ph idx="4" type="body"/>
          </p:nvPr>
        </p:nvSpPr>
        <p:spPr>
          <a:xfrm>
            <a:off x="4281261" y="4413838"/>
            <a:ext cx="3102900" cy="1064100"/>
          </a:xfrm>
          <a:prstGeom prst="rect">
            <a:avLst/>
          </a:prstGeom>
          <a:noFill/>
          <a:ln>
            <a:noFill/>
          </a:ln>
        </p:spPr>
        <p:txBody>
          <a:bodyPr anchorCtr="0" anchor="t" bIns="16225" lIns="16225" spcFirstLastPara="1" rIns="16225" wrap="square" tIns="16225">
            <a:noAutofit/>
          </a:bodyPr>
          <a:lstStyle>
            <a:lvl1pPr indent="-228600" lvl="0" marL="457200" rtl="0" algn="l">
              <a:lnSpc>
                <a:spcPct val="110000"/>
              </a:lnSpc>
              <a:spcBef>
                <a:spcPts val="0"/>
              </a:spcBef>
              <a:spcAft>
                <a:spcPts val="0"/>
              </a:spcAft>
              <a:buClr>
                <a:srgbClr val="231F20"/>
              </a:buClr>
              <a:buSzPts val="1300"/>
              <a:buFont typeface="Questrial"/>
              <a:buNone/>
              <a:defRPr i="0" sz="1300">
                <a:latin typeface="Questrial"/>
                <a:ea typeface="Questrial"/>
                <a:cs typeface="Questrial"/>
                <a:sym typeface="Questria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14" name="Google Shape;114;p9"/>
          <p:cNvSpPr txBox="1"/>
          <p:nvPr>
            <p:ph idx="5" type="body"/>
          </p:nvPr>
        </p:nvSpPr>
        <p:spPr>
          <a:xfrm>
            <a:off x="4097684" y="7087882"/>
            <a:ext cx="3240900" cy="1092300"/>
          </a:xfrm>
          <a:prstGeom prst="rect">
            <a:avLst/>
          </a:prstGeom>
          <a:noFill/>
          <a:ln>
            <a:noFill/>
          </a:ln>
        </p:spPr>
        <p:txBody>
          <a:bodyPr anchorCtr="0" anchor="t" bIns="16225" lIns="16225" spcFirstLastPara="1" rIns="16225" wrap="square" tIns="16225">
            <a:noAutofit/>
          </a:bodyPr>
          <a:lstStyle>
            <a:lvl1pPr indent="-266700" lvl="0" marL="457200" rtl="0" algn="l">
              <a:lnSpc>
                <a:spcPct val="100000"/>
              </a:lnSpc>
              <a:spcBef>
                <a:spcPts val="0"/>
              </a:spcBef>
              <a:spcAft>
                <a:spcPts val="0"/>
              </a:spcAft>
              <a:buSzPts val="600"/>
              <a:buChar char="•"/>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15" name="Google Shape;115;p9"/>
          <p:cNvSpPr txBox="1"/>
          <p:nvPr>
            <p:ph idx="6" type="body"/>
          </p:nvPr>
        </p:nvSpPr>
        <p:spPr>
          <a:xfrm>
            <a:off x="4106226" y="9539749"/>
            <a:ext cx="1950300" cy="102000"/>
          </a:xfrm>
          <a:prstGeom prst="rect">
            <a:avLst/>
          </a:prstGeom>
          <a:no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rgbClr val="231F20"/>
              </a:buClr>
              <a:buSzPts val="800"/>
              <a:buFont typeface="Questrial"/>
              <a:buNone/>
              <a:defRPr i="0" sz="800">
                <a:latin typeface="Questrial"/>
                <a:ea typeface="Questrial"/>
                <a:cs typeface="Questrial"/>
                <a:sym typeface="Questria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16" name="Google Shape;116;p9"/>
          <p:cNvSpPr/>
          <p:nvPr>
            <p:ph idx="7" type="pic"/>
          </p:nvPr>
        </p:nvSpPr>
        <p:spPr>
          <a:xfrm>
            <a:off x="764930" y="6164448"/>
            <a:ext cx="2649900" cy="38940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17" name="Google Shape;117;p9"/>
          <p:cNvSpPr/>
          <p:nvPr>
            <p:ph idx="8" type="pic"/>
          </p:nvPr>
        </p:nvSpPr>
        <p:spPr>
          <a:xfrm>
            <a:off x="4107576" y="8503133"/>
            <a:ext cx="2144100" cy="975000"/>
          </a:xfrm>
          <a:prstGeom prst="rect">
            <a:avLst/>
          </a:prstGeom>
          <a:noFill/>
          <a:ln>
            <a:noFill/>
          </a:ln>
        </p:spPr>
        <p:txBody>
          <a:bodyPr anchorCtr="0" anchor="t" bIns="10675" lIns="21350" spcFirstLastPara="1" rIns="21350" wrap="square" tIns="10675">
            <a:noAutofit/>
          </a:bodyPr>
          <a:lstStyle>
            <a:lvl1pPr lvl="0" marR="0" rtl="0" algn="l">
              <a:lnSpc>
                <a:spcPct val="100000"/>
              </a:lnSpc>
              <a:spcBef>
                <a:spcPts val="0"/>
              </a:spcBef>
              <a:spcAft>
                <a:spcPts val="0"/>
              </a:spcAft>
              <a:buClr>
                <a:srgbClr val="D81F27"/>
              </a:buClr>
              <a:buSzPts val="1800"/>
              <a:buFont typeface="Questrial"/>
              <a:buChar char="•"/>
              <a:defRPr b="0" i="1" sz="1200" u="none" cap="none" strike="noStrike">
                <a:solidFill>
                  <a:srgbClr val="231F20"/>
                </a:solidFill>
                <a:latin typeface="Questrial"/>
                <a:ea typeface="Questrial"/>
                <a:cs typeface="Questrial"/>
                <a:sym typeface="Questrial"/>
              </a:defRPr>
            </a:lvl1pPr>
            <a:lvl2pPr lvl="1"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2pPr>
            <a:lvl3pPr lvl="2"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3pPr>
            <a:lvl4pPr lvl="3"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4pPr>
            <a:lvl5pPr lvl="4"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5pPr>
            <a:lvl6pPr lvl="5"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6pPr>
            <a:lvl7pPr lvl="6"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7pPr>
            <a:lvl8pPr lvl="7"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8pPr>
            <a:lvl9pPr lvl="8" marR="0" rtl="0" algn="l">
              <a:lnSpc>
                <a:spcPct val="100000"/>
              </a:lnSpc>
              <a:spcBef>
                <a:spcPts val="0"/>
              </a:spcBef>
              <a:spcAft>
                <a:spcPts val="0"/>
              </a:spcAft>
              <a:buClr>
                <a:srgbClr val="D81F27"/>
              </a:buClr>
              <a:buSzPts val="1500"/>
              <a:buFont typeface="Questrial"/>
              <a:buChar char="•"/>
              <a:defRPr b="0" i="1" sz="1200" u="none" cap="none" strike="noStrike">
                <a:solidFill>
                  <a:srgbClr val="231F20"/>
                </a:solidFill>
                <a:latin typeface="Questrial"/>
                <a:ea typeface="Questrial"/>
                <a:cs typeface="Questrial"/>
                <a:sym typeface="Questrial"/>
              </a:defRPr>
            </a:lvl9pPr>
          </a:lstStyle>
          <a:p/>
        </p:txBody>
      </p:sp>
      <p:sp>
        <p:nvSpPr>
          <p:cNvPr id="118" name="Google Shape;118;p9"/>
          <p:cNvSpPr txBox="1"/>
          <p:nvPr>
            <p:ph idx="9" type="body"/>
          </p:nvPr>
        </p:nvSpPr>
        <p:spPr>
          <a:xfrm>
            <a:off x="4281261" y="5703047"/>
            <a:ext cx="2505300" cy="181500"/>
          </a:xfrm>
          <a:prstGeom prst="rect">
            <a:avLst/>
          </a:prstGeom>
          <a:noFill/>
          <a:ln>
            <a:noFill/>
          </a:ln>
        </p:spPr>
        <p:txBody>
          <a:bodyPr anchorCtr="0" anchor="ctr" bIns="16225" lIns="16225" spcFirstLastPara="1" rIns="16225" wrap="square" tIns="16225">
            <a:noAutofit/>
          </a:bodyPr>
          <a:lstStyle>
            <a:lvl1pPr indent="-228600" lvl="0" marL="457200" rtl="0" algn="l">
              <a:lnSpc>
                <a:spcPct val="100000"/>
              </a:lnSpc>
              <a:spcBef>
                <a:spcPts val="0"/>
              </a:spcBef>
              <a:spcAft>
                <a:spcPts val="0"/>
              </a:spcAft>
              <a:buClr>
                <a:srgbClr val="D81F27"/>
              </a:buClr>
              <a:buSzPts val="1200"/>
              <a:buFont typeface="Questrial"/>
              <a:buNone/>
              <a:defRPr i="0" sz="1200">
                <a:solidFill>
                  <a:srgbClr val="D81F27"/>
                </a:solidFill>
              </a:defRPr>
            </a:lvl1pPr>
            <a:lvl2pPr indent="-260350" lvl="1" marL="914400" rtl="0" algn="l">
              <a:lnSpc>
                <a:spcPct val="100000"/>
              </a:lnSpc>
              <a:spcBef>
                <a:spcPts val="0"/>
              </a:spcBef>
              <a:spcAft>
                <a:spcPts val="0"/>
              </a:spcAft>
              <a:buSzPts val="500"/>
              <a:buChar char="•"/>
              <a:defRPr/>
            </a:lvl2pPr>
            <a:lvl3pPr indent="-260350" lvl="2" marL="1371600" rtl="0" algn="l">
              <a:lnSpc>
                <a:spcPct val="100000"/>
              </a:lnSpc>
              <a:spcBef>
                <a:spcPts val="0"/>
              </a:spcBef>
              <a:spcAft>
                <a:spcPts val="0"/>
              </a:spcAft>
              <a:buSzPts val="500"/>
              <a:buChar char="•"/>
              <a:defRPr/>
            </a:lvl3pPr>
            <a:lvl4pPr indent="-260350" lvl="3" marL="1828800" rtl="0" algn="l">
              <a:lnSpc>
                <a:spcPct val="100000"/>
              </a:lnSpc>
              <a:spcBef>
                <a:spcPts val="0"/>
              </a:spcBef>
              <a:spcAft>
                <a:spcPts val="0"/>
              </a:spcAft>
              <a:buSzPts val="500"/>
              <a:buChar char="•"/>
              <a:defRPr/>
            </a:lvl4pPr>
            <a:lvl5pPr indent="-260350" lvl="4" marL="2286000" rtl="0" algn="l">
              <a:lnSpc>
                <a:spcPct val="100000"/>
              </a:lnSpc>
              <a:spcBef>
                <a:spcPts val="0"/>
              </a:spcBef>
              <a:spcAft>
                <a:spcPts val="0"/>
              </a:spcAft>
              <a:buSzPts val="500"/>
              <a:buChar char="•"/>
              <a:defRPr/>
            </a:lvl5pPr>
            <a:lvl6pPr indent="-260350" lvl="5" marL="2743200" rtl="0" algn="l">
              <a:lnSpc>
                <a:spcPct val="100000"/>
              </a:lnSpc>
              <a:spcBef>
                <a:spcPts val="0"/>
              </a:spcBef>
              <a:spcAft>
                <a:spcPts val="0"/>
              </a:spcAft>
              <a:buSzPts val="500"/>
              <a:buChar char="•"/>
              <a:defRPr/>
            </a:lvl6pPr>
            <a:lvl7pPr indent="-260350" lvl="6" marL="3200400" rtl="0" algn="l">
              <a:lnSpc>
                <a:spcPct val="100000"/>
              </a:lnSpc>
              <a:spcBef>
                <a:spcPts val="0"/>
              </a:spcBef>
              <a:spcAft>
                <a:spcPts val="0"/>
              </a:spcAft>
              <a:buSzPts val="500"/>
              <a:buChar char="•"/>
              <a:defRPr/>
            </a:lvl7pPr>
            <a:lvl8pPr indent="-260350" lvl="7" marL="3657600" rtl="0" algn="l">
              <a:lnSpc>
                <a:spcPct val="100000"/>
              </a:lnSpc>
              <a:spcBef>
                <a:spcPts val="0"/>
              </a:spcBef>
              <a:spcAft>
                <a:spcPts val="0"/>
              </a:spcAft>
              <a:buSzPts val="500"/>
              <a:buChar char="•"/>
              <a:defRPr/>
            </a:lvl8pPr>
            <a:lvl9pPr indent="-260350" lvl="8" marL="4114800" rtl="0" algn="l">
              <a:lnSpc>
                <a:spcPct val="100000"/>
              </a:lnSpc>
              <a:spcBef>
                <a:spcPts val="0"/>
              </a:spcBef>
              <a:spcAft>
                <a:spcPts val="0"/>
              </a:spcAft>
              <a:buSzPts val="500"/>
              <a:buChar char="•"/>
              <a:defRPr/>
            </a:lvl9pPr>
          </a:lstStyle>
          <a:p/>
        </p:txBody>
      </p:sp>
      <p:sp>
        <p:nvSpPr>
          <p:cNvPr id="119" name="Google Shape;119;p9"/>
          <p:cNvSpPr txBox="1"/>
          <p:nvPr>
            <p:ph idx="12" type="sldNum"/>
          </p:nvPr>
        </p:nvSpPr>
        <p:spPr>
          <a:xfrm>
            <a:off x="3744679" y="7025745"/>
            <a:ext cx="279000" cy="294300"/>
          </a:xfrm>
          <a:prstGeom prst="rect">
            <a:avLst/>
          </a:prstGeom>
          <a:noFill/>
          <a:ln>
            <a:noFill/>
          </a:ln>
        </p:spPr>
        <p:txBody>
          <a:bodyPr anchorCtr="0" anchor="t" bIns="16225" lIns="16225" spcFirstLastPara="1" rIns="16225" wrap="square" tIns="16225">
            <a:noAutofit/>
          </a:bodyPr>
          <a:lstStyle>
            <a:lvl1pPr indent="0" lvl="0"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38401" y="2943013"/>
            <a:ext cx="6695700" cy="733500"/>
          </a:xfrm>
          <a:prstGeom prst="rect">
            <a:avLst/>
          </a:prstGeom>
          <a:noFill/>
          <a:ln>
            <a:noFill/>
          </a:ln>
        </p:spPr>
        <p:txBody>
          <a:bodyPr anchorCtr="0" anchor="ctr" bIns="16225" lIns="16225" spcFirstLastPara="1" rIns="16225" wrap="square" tIns="16225">
            <a:noAutofit/>
          </a:bodyPr>
          <a:lstStyle>
            <a:lvl1pPr lvl="0" marR="0" rtl="0" algn="l">
              <a:lnSpc>
                <a:spcPct val="80000"/>
              </a:lnSpc>
              <a:spcBef>
                <a:spcPts val="0"/>
              </a:spcBef>
              <a:spcAft>
                <a:spcPts val="0"/>
              </a:spcAft>
              <a:buClr>
                <a:srgbClr val="FFFFFF"/>
              </a:buClr>
              <a:buSzPts val="4200"/>
              <a:buFont typeface="Montserrat"/>
              <a:buNone/>
              <a:defRPr b="0" i="0" sz="4200" u="none" cap="none" strike="noStrike">
                <a:solidFill>
                  <a:srgbClr val="FFFFFF"/>
                </a:solidFill>
                <a:latin typeface="Montserrat"/>
                <a:ea typeface="Montserrat"/>
                <a:cs typeface="Montserrat"/>
                <a:sym typeface="Montserrat"/>
              </a:defRPr>
            </a:lvl1pPr>
            <a:lvl2pPr lvl="1" marR="0" rtl="0" algn="l">
              <a:lnSpc>
                <a:spcPct val="80000"/>
              </a:lnSpc>
              <a:spcBef>
                <a:spcPts val="0"/>
              </a:spcBef>
              <a:spcAft>
                <a:spcPts val="0"/>
              </a:spcAft>
              <a:buClr>
                <a:srgbClr val="FFFFFF"/>
              </a:buClr>
              <a:buSzPts val="4200"/>
              <a:buFont typeface="Montserrat"/>
              <a:buNone/>
              <a:defRPr b="0" i="0" sz="4200" u="none" cap="none" strike="noStrike">
                <a:solidFill>
                  <a:srgbClr val="FFFFFF"/>
                </a:solidFill>
                <a:latin typeface="Montserrat"/>
                <a:ea typeface="Montserrat"/>
                <a:cs typeface="Montserrat"/>
                <a:sym typeface="Montserrat"/>
              </a:defRPr>
            </a:lvl2pPr>
            <a:lvl3pPr lvl="2" marR="0" rtl="0" algn="l">
              <a:lnSpc>
                <a:spcPct val="80000"/>
              </a:lnSpc>
              <a:spcBef>
                <a:spcPts val="0"/>
              </a:spcBef>
              <a:spcAft>
                <a:spcPts val="0"/>
              </a:spcAft>
              <a:buClr>
                <a:srgbClr val="FFFFFF"/>
              </a:buClr>
              <a:buSzPts val="4200"/>
              <a:buFont typeface="Montserrat"/>
              <a:buNone/>
              <a:defRPr b="0" i="0" sz="4200" u="none" cap="none" strike="noStrike">
                <a:solidFill>
                  <a:srgbClr val="FFFFFF"/>
                </a:solidFill>
                <a:latin typeface="Montserrat"/>
                <a:ea typeface="Montserrat"/>
                <a:cs typeface="Montserrat"/>
                <a:sym typeface="Montserrat"/>
              </a:defRPr>
            </a:lvl3pPr>
            <a:lvl4pPr lvl="3" marR="0" rtl="0" algn="l">
              <a:lnSpc>
                <a:spcPct val="80000"/>
              </a:lnSpc>
              <a:spcBef>
                <a:spcPts val="0"/>
              </a:spcBef>
              <a:spcAft>
                <a:spcPts val="0"/>
              </a:spcAft>
              <a:buClr>
                <a:srgbClr val="FFFFFF"/>
              </a:buClr>
              <a:buSzPts val="4200"/>
              <a:buFont typeface="Montserrat"/>
              <a:buNone/>
              <a:defRPr b="0" i="0" sz="4200" u="none" cap="none" strike="noStrike">
                <a:solidFill>
                  <a:srgbClr val="FFFFFF"/>
                </a:solidFill>
                <a:latin typeface="Montserrat"/>
                <a:ea typeface="Montserrat"/>
                <a:cs typeface="Montserrat"/>
                <a:sym typeface="Montserrat"/>
              </a:defRPr>
            </a:lvl4pPr>
            <a:lvl5pPr lvl="4" marR="0" rtl="0" algn="l">
              <a:lnSpc>
                <a:spcPct val="80000"/>
              </a:lnSpc>
              <a:spcBef>
                <a:spcPts val="0"/>
              </a:spcBef>
              <a:spcAft>
                <a:spcPts val="0"/>
              </a:spcAft>
              <a:buClr>
                <a:srgbClr val="FFFFFF"/>
              </a:buClr>
              <a:buSzPts val="4200"/>
              <a:buFont typeface="Montserrat"/>
              <a:buNone/>
              <a:defRPr b="0" i="0" sz="4200" u="none" cap="none" strike="noStrike">
                <a:solidFill>
                  <a:srgbClr val="FFFFFF"/>
                </a:solidFill>
                <a:latin typeface="Montserrat"/>
                <a:ea typeface="Montserrat"/>
                <a:cs typeface="Montserrat"/>
                <a:sym typeface="Montserrat"/>
              </a:defRPr>
            </a:lvl5pPr>
            <a:lvl6pPr lvl="5" marR="0" rtl="0" algn="l">
              <a:lnSpc>
                <a:spcPct val="80000"/>
              </a:lnSpc>
              <a:spcBef>
                <a:spcPts val="0"/>
              </a:spcBef>
              <a:spcAft>
                <a:spcPts val="0"/>
              </a:spcAft>
              <a:buClr>
                <a:srgbClr val="FFFFFF"/>
              </a:buClr>
              <a:buSzPts val="4200"/>
              <a:buFont typeface="Montserrat"/>
              <a:buNone/>
              <a:defRPr b="0" i="0" sz="4200" u="none" cap="none" strike="noStrike">
                <a:solidFill>
                  <a:srgbClr val="FFFFFF"/>
                </a:solidFill>
                <a:latin typeface="Montserrat"/>
                <a:ea typeface="Montserrat"/>
                <a:cs typeface="Montserrat"/>
                <a:sym typeface="Montserrat"/>
              </a:defRPr>
            </a:lvl6pPr>
            <a:lvl7pPr lvl="6" marR="0" rtl="0" algn="l">
              <a:lnSpc>
                <a:spcPct val="80000"/>
              </a:lnSpc>
              <a:spcBef>
                <a:spcPts val="0"/>
              </a:spcBef>
              <a:spcAft>
                <a:spcPts val="0"/>
              </a:spcAft>
              <a:buClr>
                <a:srgbClr val="FFFFFF"/>
              </a:buClr>
              <a:buSzPts val="4200"/>
              <a:buFont typeface="Montserrat"/>
              <a:buNone/>
              <a:defRPr b="0" i="0" sz="4200" u="none" cap="none" strike="noStrike">
                <a:solidFill>
                  <a:srgbClr val="FFFFFF"/>
                </a:solidFill>
                <a:latin typeface="Montserrat"/>
                <a:ea typeface="Montserrat"/>
                <a:cs typeface="Montserrat"/>
                <a:sym typeface="Montserrat"/>
              </a:defRPr>
            </a:lvl7pPr>
            <a:lvl8pPr lvl="7" marR="0" rtl="0" algn="l">
              <a:lnSpc>
                <a:spcPct val="80000"/>
              </a:lnSpc>
              <a:spcBef>
                <a:spcPts val="0"/>
              </a:spcBef>
              <a:spcAft>
                <a:spcPts val="0"/>
              </a:spcAft>
              <a:buClr>
                <a:srgbClr val="FFFFFF"/>
              </a:buClr>
              <a:buSzPts val="4200"/>
              <a:buFont typeface="Montserrat"/>
              <a:buNone/>
              <a:defRPr b="0" i="0" sz="4200" u="none" cap="none" strike="noStrike">
                <a:solidFill>
                  <a:srgbClr val="FFFFFF"/>
                </a:solidFill>
                <a:latin typeface="Montserrat"/>
                <a:ea typeface="Montserrat"/>
                <a:cs typeface="Montserrat"/>
                <a:sym typeface="Montserrat"/>
              </a:defRPr>
            </a:lvl8pPr>
            <a:lvl9pPr lvl="8" marR="0" rtl="0" algn="l">
              <a:lnSpc>
                <a:spcPct val="80000"/>
              </a:lnSpc>
              <a:spcBef>
                <a:spcPts val="0"/>
              </a:spcBef>
              <a:spcAft>
                <a:spcPts val="0"/>
              </a:spcAft>
              <a:buClr>
                <a:srgbClr val="FFFFFF"/>
              </a:buClr>
              <a:buSzPts val="4200"/>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7" name="Google Shape;7;p1"/>
          <p:cNvSpPr txBox="1"/>
          <p:nvPr>
            <p:ph idx="1" type="body"/>
          </p:nvPr>
        </p:nvSpPr>
        <p:spPr>
          <a:xfrm>
            <a:off x="538401" y="3839421"/>
            <a:ext cx="6695700" cy="2982600"/>
          </a:xfrm>
          <a:prstGeom prst="rect">
            <a:avLst/>
          </a:prstGeom>
          <a:noFill/>
          <a:ln>
            <a:noFill/>
          </a:ln>
        </p:spPr>
        <p:txBody>
          <a:bodyPr anchorCtr="0" anchor="ctr" bIns="16225" lIns="16225" spcFirstLastPara="1" rIns="16225" wrap="square" tIns="16225">
            <a:noAutofit/>
          </a:bodyPr>
          <a:lstStyle>
            <a:lvl1pPr indent="-311150" lvl="0" marL="457200" marR="0" rtl="0" algn="l">
              <a:lnSpc>
                <a:spcPct val="100000"/>
              </a:lnSpc>
              <a:spcBef>
                <a:spcPts val="0"/>
              </a:spcBef>
              <a:spcAft>
                <a:spcPts val="0"/>
              </a:spcAft>
              <a:buClr>
                <a:srgbClr val="58595B"/>
              </a:buClr>
              <a:buSzPts val="1300"/>
              <a:buFont typeface="Questrial"/>
              <a:buChar char="•"/>
              <a:defRPr b="0" i="1" sz="1100" u="none" cap="none" strike="noStrike">
                <a:solidFill>
                  <a:srgbClr val="58595B"/>
                </a:solidFill>
                <a:latin typeface="Questrial"/>
                <a:ea typeface="Questrial"/>
                <a:cs typeface="Questrial"/>
                <a:sym typeface="Questrial"/>
              </a:defRPr>
            </a:lvl1pPr>
            <a:lvl2pPr indent="-311150" lvl="1" marL="914400" marR="0" rtl="0" algn="l">
              <a:lnSpc>
                <a:spcPct val="100000"/>
              </a:lnSpc>
              <a:spcBef>
                <a:spcPts val="0"/>
              </a:spcBef>
              <a:spcAft>
                <a:spcPts val="0"/>
              </a:spcAft>
              <a:buClr>
                <a:srgbClr val="58595B"/>
              </a:buClr>
              <a:buSzPts val="1300"/>
              <a:buFont typeface="Questrial"/>
              <a:buChar char="•"/>
              <a:defRPr b="0" i="1" sz="1100" u="none" cap="none" strike="noStrike">
                <a:solidFill>
                  <a:srgbClr val="58595B"/>
                </a:solidFill>
                <a:latin typeface="Questrial"/>
                <a:ea typeface="Questrial"/>
                <a:cs typeface="Questrial"/>
                <a:sym typeface="Questrial"/>
              </a:defRPr>
            </a:lvl2pPr>
            <a:lvl3pPr indent="-311150" lvl="2" marL="1371600" marR="0" rtl="0" algn="l">
              <a:lnSpc>
                <a:spcPct val="100000"/>
              </a:lnSpc>
              <a:spcBef>
                <a:spcPts val="0"/>
              </a:spcBef>
              <a:spcAft>
                <a:spcPts val="0"/>
              </a:spcAft>
              <a:buClr>
                <a:srgbClr val="58595B"/>
              </a:buClr>
              <a:buSzPts val="1300"/>
              <a:buFont typeface="Questrial"/>
              <a:buChar char="•"/>
              <a:defRPr b="0" i="1" sz="1100" u="none" cap="none" strike="noStrike">
                <a:solidFill>
                  <a:srgbClr val="58595B"/>
                </a:solidFill>
                <a:latin typeface="Questrial"/>
                <a:ea typeface="Questrial"/>
                <a:cs typeface="Questrial"/>
                <a:sym typeface="Questrial"/>
              </a:defRPr>
            </a:lvl3pPr>
            <a:lvl4pPr indent="-311150" lvl="3" marL="1828800" marR="0" rtl="0" algn="l">
              <a:lnSpc>
                <a:spcPct val="100000"/>
              </a:lnSpc>
              <a:spcBef>
                <a:spcPts val="0"/>
              </a:spcBef>
              <a:spcAft>
                <a:spcPts val="0"/>
              </a:spcAft>
              <a:buClr>
                <a:srgbClr val="58595B"/>
              </a:buClr>
              <a:buSzPts val="1300"/>
              <a:buFont typeface="Questrial"/>
              <a:buChar char="•"/>
              <a:defRPr b="0" i="1" sz="1100" u="none" cap="none" strike="noStrike">
                <a:solidFill>
                  <a:srgbClr val="58595B"/>
                </a:solidFill>
                <a:latin typeface="Questrial"/>
                <a:ea typeface="Questrial"/>
                <a:cs typeface="Questrial"/>
                <a:sym typeface="Questrial"/>
              </a:defRPr>
            </a:lvl4pPr>
            <a:lvl5pPr indent="-311150" lvl="4" marL="2286000" marR="0" rtl="0" algn="l">
              <a:lnSpc>
                <a:spcPct val="100000"/>
              </a:lnSpc>
              <a:spcBef>
                <a:spcPts val="0"/>
              </a:spcBef>
              <a:spcAft>
                <a:spcPts val="0"/>
              </a:spcAft>
              <a:buClr>
                <a:srgbClr val="58595B"/>
              </a:buClr>
              <a:buSzPts val="1300"/>
              <a:buFont typeface="Questrial"/>
              <a:buChar char="•"/>
              <a:defRPr b="0" i="1" sz="1100" u="none" cap="none" strike="noStrike">
                <a:solidFill>
                  <a:srgbClr val="58595B"/>
                </a:solidFill>
                <a:latin typeface="Questrial"/>
                <a:ea typeface="Questrial"/>
                <a:cs typeface="Questrial"/>
                <a:sym typeface="Questrial"/>
              </a:defRPr>
            </a:lvl5pPr>
            <a:lvl6pPr indent="-311150" lvl="5" marL="2743200" marR="0" rtl="0" algn="l">
              <a:lnSpc>
                <a:spcPct val="100000"/>
              </a:lnSpc>
              <a:spcBef>
                <a:spcPts val="0"/>
              </a:spcBef>
              <a:spcAft>
                <a:spcPts val="0"/>
              </a:spcAft>
              <a:buClr>
                <a:srgbClr val="58595B"/>
              </a:buClr>
              <a:buSzPts val="1300"/>
              <a:buFont typeface="Questrial"/>
              <a:buChar char="•"/>
              <a:defRPr b="0" i="1" sz="1100" u="none" cap="none" strike="noStrike">
                <a:solidFill>
                  <a:srgbClr val="58595B"/>
                </a:solidFill>
                <a:latin typeface="Questrial"/>
                <a:ea typeface="Questrial"/>
                <a:cs typeface="Questrial"/>
                <a:sym typeface="Questrial"/>
              </a:defRPr>
            </a:lvl6pPr>
            <a:lvl7pPr indent="-311150" lvl="6" marL="3200400" marR="0" rtl="0" algn="l">
              <a:lnSpc>
                <a:spcPct val="100000"/>
              </a:lnSpc>
              <a:spcBef>
                <a:spcPts val="0"/>
              </a:spcBef>
              <a:spcAft>
                <a:spcPts val="0"/>
              </a:spcAft>
              <a:buClr>
                <a:srgbClr val="58595B"/>
              </a:buClr>
              <a:buSzPts val="1300"/>
              <a:buFont typeface="Questrial"/>
              <a:buChar char="•"/>
              <a:defRPr b="0" i="1" sz="1100" u="none" cap="none" strike="noStrike">
                <a:solidFill>
                  <a:srgbClr val="58595B"/>
                </a:solidFill>
                <a:latin typeface="Questrial"/>
                <a:ea typeface="Questrial"/>
                <a:cs typeface="Questrial"/>
                <a:sym typeface="Questrial"/>
              </a:defRPr>
            </a:lvl7pPr>
            <a:lvl8pPr indent="-311150" lvl="7" marL="3657600" marR="0" rtl="0" algn="l">
              <a:lnSpc>
                <a:spcPct val="100000"/>
              </a:lnSpc>
              <a:spcBef>
                <a:spcPts val="0"/>
              </a:spcBef>
              <a:spcAft>
                <a:spcPts val="0"/>
              </a:spcAft>
              <a:buClr>
                <a:srgbClr val="58595B"/>
              </a:buClr>
              <a:buSzPts val="1300"/>
              <a:buFont typeface="Questrial"/>
              <a:buChar char="•"/>
              <a:defRPr b="0" i="1" sz="1100" u="none" cap="none" strike="noStrike">
                <a:solidFill>
                  <a:srgbClr val="58595B"/>
                </a:solidFill>
                <a:latin typeface="Questrial"/>
                <a:ea typeface="Questrial"/>
                <a:cs typeface="Questrial"/>
                <a:sym typeface="Questrial"/>
              </a:defRPr>
            </a:lvl8pPr>
            <a:lvl9pPr indent="-311150" lvl="8" marL="4114800" marR="0" rtl="0" algn="l">
              <a:lnSpc>
                <a:spcPct val="100000"/>
              </a:lnSpc>
              <a:spcBef>
                <a:spcPts val="0"/>
              </a:spcBef>
              <a:spcAft>
                <a:spcPts val="0"/>
              </a:spcAft>
              <a:buClr>
                <a:srgbClr val="58595B"/>
              </a:buClr>
              <a:buSzPts val="1300"/>
              <a:buFont typeface="Questrial"/>
              <a:buChar char="•"/>
              <a:defRPr b="0" i="1" sz="1100" u="none" cap="none" strike="noStrike">
                <a:solidFill>
                  <a:srgbClr val="58595B"/>
                </a:solidFill>
                <a:latin typeface="Questrial"/>
                <a:ea typeface="Questrial"/>
                <a:cs typeface="Questrial"/>
                <a:sym typeface="Questrial"/>
              </a:defRPr>
            </a:lvl9pPr>
          </a:lstStyle>
          <a:p/>
        </p:txBody>
      </p:sp>
      <p:sp>
        <p:nvSpPr>
          <p:cNvPr id="8" name="Google Shape;8;p1"/>
          <p:cNvSpPr txBox="1"/>
          <p:nvPr>
            <p:ph idx="12" type="sldNum"/>
          </p:nvPr>
        </p:nvSpPr>
        <p:spPr>
          <a:xfrm>
            <a:off x="3744679" y="7025745"/>
            <a:ext cx="279000" cy="294300"/>
          </a:xfrm>
          <a:prstGeom prst="rect">
            <a:avLst/>
          </a:prstGeom>
          <a:noFill/>
          <a:ln>
            <a:noFill/>
          </a:ln>
        </p:spPr>
        <p:txBody>
          <a:bodyPr anchorCtr="0" anchor="t" bIns="16225" lIns="16225" spcFirstLastPara="1" rIns="16225" wrap="square" tIns="16225">
            <a:noAutofit/>
          </a:bodyPr>
          <a:lstStyle>
            <a:lvl1pPr indent="0" lvl="0" marL="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jp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5.jpg"/><Relationship Id="rId4" Type="http://schemas.openxmlformats.org/officeDocument/2006/relationships/hyperlink" Target="mailto:jordan@tntofaz.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8.jp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1.png"/><Relationship Id="rId13" Type="http://schemas.openxmlformats.org/officeDocument/2006/relationships/image" Target="../media/image19.png"/><Relationship Id="rId12"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9.png"/><Relationship Id="rId9" Type="http://schemas.openxmlformats.org/officeDocument/2006/relationships/image" Target="../media/image22.png"/><Relationship Id="rId15" Type="http://schemas.openxmlformats.org/officeDocument/2006/relationships/image" Target="../media/image14.png"/><Relationship Id="rId14" Type="http://schemas.openxmlformats.org/officeDocument/2006/relationships/image" Target="../media/image23.png"/><Relationship Id="rId17" Type="http://schemas.openxmlformats.org/officeDocument/2006/relationships/image" Target="../media/image16.png"/><Relationship Id="rId16" Type="http://schemas.openxmlformats.org/officeDocument/2006/relationships/image" Target="../media/image15.png"/><Relationship Id="rId5" Type="http://schemas.openxmlformats.org/officeDocument/2006/relationships/image" Target="../media/image6.png"/><Relationship Id="rId19" Type="http://schemas.openxmlformats.org/officeDocument/2006/relationships/image" Target="../media/image20.png"/><Relationship Id="rId6" Type="http://schemas.openxmlformats.org/officeDocument/2006/relationships/image" Target="../media/image10.png"/><Relationship Id="rId18" Type="http://schemas.openxmlformats.org/officeDocument/2006/relationships/image" Target="../media/image21.png"/><Relationship Id="rId7" Type="http://schemas.openxmlformats.org/officeDocument/2006/relationships/image" Target="../media/image12.png"/><Relationship Id="rId8"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jpg"/><Relationship Id="rId4" Type="http://schemas.openxmlformats.org/officeDocument/2006/relationships/image" Target="../media/image26.png"/><Relationship Id="rId5"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9.jpg"/><Relationship Id="rId4"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8.jpg"/><Relationship Id="rId4" Type="http://schemas.openxmlformats.org/officeDocument/2006/relationships/image" Target="../media/image36.jpg"/><Relationship Id="rId5" Type="http://schemas.openxmlformats.org/officeDocument/2006/relationships/image" Target="../media/image25.jpg"/><Relationship Id="rId6" Type="http://schemas.openxmlformats.org/officeDocument/2006/relationships/image" Target="../media/image29.jpg"/><Relationship Id="rId7"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6.png"/><Relationship Id="rId4" Type="http://schemas.openxmlformats.org/officeDocument/2006/relationships/image" Target="../media/image30.jpg"/><Relationship Id="rId5" Type="http://schemas.openxmlformats.org/officeDocument/2006/relationships/image" Target="../media/image34.jpg"/><Relationship Id="rId6" Type="http://schemas.openxmlformats.org/officeDocument/2006/relationships/image" Target="../media/image33.jpg"/><Relationship Id="rId7"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Image" id="124" name="Google Shape;124;p10"/>
          <p:cNvPicPr preferRelativeResize="0"/>
          <p:nvPr>
            <p:ph idx="2" type="pic"/>
          </p:nvPr>
        </p:nvPicPr>
        <p:blipFill rotWithShape="1">
          <a:blip r:embed="rId3">
            <a:alphaModFix/>
          </a:blip>
          <a:srcRect b="0" l="0" r="0" t="0"/>
          <a:stretch/>
        </p:blipFill>
        <p:spPr>
          <a:xfrm>
            <a:off x="0" y="0"/>
            <a:ext cx="7772400" cy="10058400"/>
          </a:xfrm>
          <a:prstGeom prst="rect">
            <a:avLst/>
          </a:prstGeom>
          <a:noFill/>
          <a:ln>
            <a:noFill/>
          </a:ln>
        </p:spPr>
      </p:pic>
      <p:sp>
        <p:nvSpPr>
          <p:cNvPr id="125" name="Google Shape;125;p10"/>
          <p:cNvSpPr txBox="1"/>
          <p:nvPr>
            <p:ph idx="1" type="body"/>
          </p:nvPr>
        </p:nvSpPr>
        <p:spPr>
          <a:xfrm>
            <a:off x="965107" y="2437600"/>
            <a:ext cx="5842200" cy="896400"/>
          </a:xfrm>
          <a:prstGeom prst="rect">
            <a:avLst/>
          </a:prstGeom>
          <a:noFill/>
          <a:ln>
            <a:noFill/>
          </a:ln>
        </p:spPr>
        <p:txBody>
          <a:bodyPr anchorCtr="0" anchor="t" bIns="16225" lIns="16225" spcFirstLastPara="1" rIns="16225" wrap="square" tIns="16225">
            <a:noAutofit/>
          </a:bodyPr>
          <a:lstStyle/>
          <a:p>
            <a:pPr indent="0" lvl="0" marL="0" rtl="0" algn="ctr">
              <a:lnSpc>
                <a:spcPct val="90000"/>
              </a:lnSpc>
              <a:spcBef>
                <a:spcPts val="0"/>
              </a:spcBef>
              <a:spcAft>
                <a:spcPts val="0"/>
              </a:spcAft>
              <a:buClr>
                <a:srgbClr val="D81F27"/>
              </a:buClr>
              <a:buSzPts val="4600"/>
              <a:buFont typeface="Montserrat"/>
              <a:buNone/>
            </a:pPr>
            <a:r>
              <a:rPr i="0" lang="en-US" sz="4600">
                <a:solidFill>
                  <a:srgbClr val="CC0000"/>
                </a:solidFill>
                <a:latin typeface="Montserrat"/>
                <a:ea typeface="Montserrat"/>
                <a:cs typeface="Montserrat"/>
                <a:sym typeface="Montserrat"/>
              </a:rPr>
              <a:t>Guiding You Home</a:t>
            </a:r>
            <a:endParaRPr>
              <a:solidFill>
                <a:srgbClr val="CC0000"/>
              </a:solidFill>
            </a:endParaRPr>
          </a:p>
        </p:txBody>
      </p:sp>
      <p:pic>
        <p:nvPicPr>
          <p:cNvPr id="126" name="Google Shape;126;p10"/>
          <p:cNvPicPr preferRelativeResize="0"/>
          <p:nvPr/>
        </p:nvPicPr>
        <p:blipFill>
          <a:blip r:embed="rId4">
            <a:alphaModFix/>
          </a:blip>
          <a:stretch>
            <a:fillRect/>
          </a:stretch>
        </p:blipFill>
        <p:spPr>
          <a:xfrm>
            <a:off x="4194428" y="9034698"/>
            <a:ext cx="3353241" cy="748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19"/>
          <p:cNvPicPr preferRelativeResize="0"/>
          <p:nvPr/>
        </p:nvPicPr>
        <p:blipFill rotWithShape="1">
          <a:blip r:embed="rId3">
            <a:alphaModFix/>
          </a:blip>
          <a:srcRect b="11952" l="0" r="205" t="5312"/>
          <a:stretch/>
        </p:blipFill>
        <p:spPr>
          <a:xfrm>
            <a:off x="0" y="0"/>
            <a:ext cx="7772401" cy="4362751"/>
          </a:xfrm>
          <a:prstGeom prst="rect">
            <a:avLst/>
          </a:prstGeom>
          <a:noFill/>
          <a:ln>
            <a:noFill/>
          </a:ln>
        </p:spPr>
      </p:pic>
      <p:sp>
        <p:nvSpPr>
          <p:cNvPr id="273" name="Google Shape;273;p19"/>
          <p:cNvSpPr txBox="1"/>
          <p:nvPr/>
        </p:nvSpPr>
        <p:spPr>
          <a:xfrm>
            <a:off x="0" y="4606525"/>
            <a:ext cx="77724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latin typeface="Montserrat"/>
                <a:ea typeface="Montserrat"/>
                <a:cs typeface="Montserrat"/>
                <a:sym typeface="Montserrat"/>
              </a:rPr>
              <a:t>Due Diligence</a:t>
            </a:r>
            <a:endParaRPr sz="2300">
              <a:latin typeface="Montserrat"/>
              <a:ea typeface="Montserrat"/>
              <a:cs typeface="Montserrat"/>
              <a:sym typeface="Montserrat"/>
            </a:endParaRPr>
          </a:p>
        </p:txBody>
      </p:sp>
      <p:sp>
        <p:nvSpPr>
          <p:cNvPr id="274" name="Google Shape;274;p19"/>
          <p:cNvSpPr txBox="1"/>
          <p:nvPr/>
        </p:nvSpPr>
        <p:spPr>
          <a:xfrm>
            <a:off x="0" y="5151025"/>
            <a:ext cx="77724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900">
                <a:solidFill>
                  <a:srgbClr val="808080"/>
                </a:solidFill>
                <a:latin typeface="Montserrat"/>
                <a:ea typeface="Montserrat"/>
                <a:cs typeface="Montserrat"/>
                <a:sym typeface="Montserrat"/>
              </a:rPr>
              <a:t>Under Contract</a:t>
            </a:r>
            <a:endParaRPr sz="1900">
              <a:latin typeface="Montserrat"/>
              <a:ea typeface="Montserrat"/>
              <a:cs typeface="Montserrat"/>
              <a:sym typeface="Montserrat"/>
            </a:endParaRPr>
          </a:p>
        </p:txBody>
      </p:sp>
      <p:sp>
        <p:nvSpPr>
          <p:cNvPr id="275" name="Google Shape;275;p19"/>
          <p:cNvSpPr txBox="1"/>
          <p:nvPr/>
        </p:nvSpPr>
        <p:spPr>
          <a:xfrm>
            <a:off x="614200" y="5937125"/>
            <a:ext cx="6648600" cy="3000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US">
                <a:solidFill>
                  <a:srgbClr val="58595B"/>
                </a:solidFill>
                <a:latin typeface="Questrial"/>
                <a:ea typeface="Questrial"/>
                <a:cs typeface="Questrial"/>
                <a:sym typeface="Questrial"/>
              </a:rPr>
              <a:t>Home Inspections </a:t>
            </a:r>
            <a:r>
              <a:rPr lang="en-US">
                <a:solidFill>
                  <a:srgbClr val="58595B"/>
                </a:solidFill>
                <a:latin typeface="Questrial"/>
                <a:ea typeface="Questrial"/>
                <a:cs typeface="Questrial"/>
                <a:sym typeface="Questrial"/>
              </a:rPr>
              <a:t>are your opportunity to hire professional inspectors to conduct non-invasive inspection and receive a written report highlight safety concerns and </a:t>
            </a:r>
            <a:r>
              <a:rPr lang="en-US">
                <a:solidFill>
                  <a:srgbClr val="58595B"/>
                </a:solidFill>
                <a:latin typeface="Questrial"/>
                <a:ea typeface="Questrial"/>
                <a:cs typeface="Questrial"/>
                <a:sym typeface="Questrial"/>
              </a:rPr>
              <a:t>deferred maintenance </a:t>
            </a:r>
            <a:endParaRPr>
              <a:solidFill>
                <a:srgbClr val="58595B"/>
              </a:solidFill>
              <a:latin typeface="Questrial"/>
              <a:ea typeface="Questrial"/>
              <a:cs typeface="Questrial"/>
              <a:sym typeface="Questrial"/>
            </a:endParaRPr>
          </a:p>
          <a:p>
            <a:pPr indent="0" lvl="0" marL="0" rtl="0" algn="just">
              <a:lnSpc>
                <a:spcPct val="150000"/>
              </a:lnSpc>
              <a:spcBef>
                <a:spcPts val="0"/>
              </a:spcBef>
              <a:spcAft>
                <a:spcPts val="0"/>
              </a:spcAft>
              <a:buNone/>
            </a:pPr>
            <a:r>
              <a:t/>
            </a:r>
            <a:endParaRPr b="1">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None/>
            </a:pPr>
            <a:r>
              <a:rPr b="1" lang="en-US">
                <a:solidFill>
                  <a:srgbClr val="58595B"/>
                </a:solidFill>
                <a:latin typeface="Questrial"/>
                <a:ea typeface="Questrial"/>
                <a:cs typeface="Questrial"/>
                <a:sym typeface="Questrial"/>
              </a:rPr>
              <a:t>Due Diligence </a:t>
            </a:r>
            <a:r>
              <a:rPr lang="en-US">
                <a:solidFill>
                  <a:srgbClr val="58595B"/>
                </a:solidFill>
                <a:latin typeface="Questrial"/>
                <a:ea typeface="Questrial"/>
                <a:cs typeface="Questrial"/>
                <a:sym typeface="Questrial"/>
              </a:rPr>
              <a:t>include reviewing the title, property disclosures, tax information, code enforcement files, etc. </a:t>
            </a:r>
            <a:endParaRPr>
              <a:solidFill>
                <a:srgbClr val="58595B"/>
              </a:solidFill>
              <a:latin typeface="Questrial"/>
              <a:ea typeface="Questrial"/>
              <a:cs typeface="Questrial"/>
              <a:sym typeface="Questrial"/>
            </a:endParaRPr>
          </a:p>
          <a:p>
            <a:pPr indent="0" lvl="0" marL="0" rtl="0" algn="just">
              <a:lnSpc>
                <a:spcPct val="150000"/>
              </a:lnSpc>
              <a:spcBef>
                <a:spcPts val="0"/>
              </a:spcBef>
              <a:spcAft>
                <a:spcPts val="0"/>
              </a:spcAft>
              <a:buNone/>
            </a:pPr>
            <a:r>
              <a:t/>
            </a:r>
            <a:endParaRPr b="1">
              <a:solidFill>
                <a:srgbClr val="58595B"/>
              </a:solidFill>
              <a:latin typeface="Questrial"/>
              <a:ea typeface="Questrial"/>
              <a:cs typeface="Questrial"/>
              <a:sym typeface="Questrial"/>
            </a:endParaRPr>
          </a:p>
          <a:p>
            <a:pPr indent="0" lvl="0" marL="0" rtl="0" algn="just">
              <a:lnSpc>
                <a:spcPct val="150000"/>
              </a:lnSpc>
              <a:spcBef>
                <a:spcPts val="0"/>
              </a:spcBef>
              <a:spcAft>
                <a:spcPts val="0"/>
              </a:spcAft>
              <a:buNone/>
            </a:pPr>
            <a:r>
              <a:rPr b="1" lang="en-US">
                <a:solidFill>
                  <a:srgbClr val="58595B"/>
                </a:solidFill>
                <a:latin typeface="Questrial"/>
                <a:ea typeface="Questrial"/>
                <a:cs typeface="Questrial"/>
                <a:sym typeface="Questrial"/>
              </a:rPr>
              <a:t>Lending and Title </a:t>
            </a:r>
            <a:r>
              <a:rPr lang="en-US">
                <a:solidFill>
                  <a:srgbClr val="58595B"/>
                </a:solidFill>
                <a:latin typeface="Questrial"/>
                <a:ea typeface="Questrial"/>
                <a:cs typeface="Questrial"/>
                <a:sym typeface="Questrial"/>
              </a:rPr>
              <a:t>will begin to review the contracts and conducting their diligence, moving toward approval and closing, to include an </a:t>
            </a:r>
            <a:r>
              <a:rPr b="1" lang="en-US">
                <a:solidFill>
                  <a:srgbClr val="58595B"/>
                </a:solidFill>
                <a:latin typeface="Questrial"/>
                <a:ea typeface="Questrial"/>
                <a:cs typeface="Questrial"/>
                <a:sym typeface="Questrial"/>
              </a:rPr>
              <a:t>appraisal </a:t>
            </a:r>
            <a:r>
              <a:rPr lang="en-US">
                <a:solidFill>
                  <a:srgbClr val="58595B"/>
                </a:solidFill>
                <a:latin typeface="Questrial"/>
                <a:ea typeface="Questrial"/>
                <a:cs typeface="Questrial"/>
                <a:sym typeface="Questrial"/>
              </a:rPr>
              <a:t>in most cases. </a:t>
            </a:r>
            <a:endParaRPr>
              <a:solidFill>
                <a:srgbClr val="58595B"/>
              </a:solidFill>
              <a:latin typeface="Questrial"/>
              <a:ea typeface="Questrial"/>
              <a:cs typeface="Questrial"/>
              <a:sym typeface="Quest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descr="Image" id="280" name="Google Shape;280;p20"/>
          <p:cNvPicPr preferRelativeResize="0"/>
          <p:nvPr>
            <p:ph idx="2" type="pic"/>
          </p:nvPr>
        </p:nvPicPr>
        <p:blipFill rotWithShape="1">
          <a:blip r:embed="rId3">
            <a:alphaModFix/>
          </a:blip>
          <a:srcRect b="0" l="0" r="0" t="0"/>
          <a:stretch/>
        </p:blipFill>
        <p:spPr>
          <a:xfrm>
            <a:off x="0" y="0"/>
            <a:ext cx="7772400" cy="10058400"/>
          </a:xfrm>
          <a:prstGeom prst="rect">
            <a:avLst/>
          </a:prstGeom>
          <a:noFill/>
          <a:ln>
            <a:noFill/>
          </a:ln>
        </p:spPr>
      </p:pic>
      <p:sp>
        <p:nvSpPr>
          <p:cNvPr id="281" name="Google Shape;281;p20"/>
          <p:cNvSpPr txBox="1"/>
          <p:nvPr>
            <p:ph idx="1" type="body"/>
          </p:nvPr>
        </p:nvSpPr>
        <p:spPr>
          <a:xfrm>
            <a:off x="418503" y="3836583"/>
            <a:ext cx="6935400" cy="560100"/>
          </a:xfrm>
          <a:prstGeom prst="rect">
            <a:avLst/>
          </a:prstGeom>
          <a:noFill/>
          <a:ln>
            <a:noFill/>
          </a:ln>
        </p:spPr>
        <p:txBody>
          <a:bodyPr anchorCtr="0" anchor="b" bIns="16225" lIns="16225" spcFirstLastPara="1" rIns="16225" wrap="square" tIns="16225">
            <a:noAutofit/>
          </a:bodyPr>
          <a:lstStyle/>
          <a:p>
            <a:pPr indent="0" lvl="0" marL="0" rtl="0" algn="ctr">
              <a:lnSpc>
                <a:spcPct val="90000"/>
              </a:lnSpc>
              <a:spcBef>
                <a:spcPts val="0"/>
              </a:spcBef>
              <a:spcAft>
                <a:spcPts val="0"/>
              </a:spcAft>
              <a:buClr>
                <a:srgbClr val="D81F27"/>
              </a:buClr>
              <a:buSzPts val="3700"/>
              <a:buFont typeface="Montserrat"/>
              <a:buNone/>
            </a:pPr>
            <a:r>
              <a:rPr i="0" lang="en-US" sz="3000">
                <a:solidFill>
                  <a:srgbClr val="CC0000"/>
                </a:solidFill>
                <a:latin typeface="Montserrat"/>
                <a:ea typeface="Montserrat"/>
                <a:cs typeface="Montserrat"/>
                <a:sym typeface="Montserrat"/>
              </a:rPr>
              <a:t>Close on Your New Home</a:t>
            </a:r>
            <a:endParaRPr sz="3000">
              <a:solidFill>
                <a:srgbClr val="CC0000"/>
              </a:solidFill>
            </a:endParaRPr>
          </a:p>
        </p:txBody>
      </p:sp>
      <p:sp>
        <p:nvSpPr>
          <p:cNvPr id="282" name="Google Shape;282;p20"/>
          <p:cNvSpPr/>
          <p:nvPr/>
        </p:nvSpPr>
        <p:spPr>
          <a:xfrm>
            <a:off x="324450" y="4541163"/>
            <a:ext cx="7123500" cy="4525200"/>
          </a:xfrm>
          <a:prstGeom prst="rect">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txBox="1"/>
          <p:nvPr/>
        </p:nvSpPr>
        <p:spPr>
          <a:xfrm>
            <a:off x="531925" y="472047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200">
                <a:solidFill>
                  <a:srgbClr val="58595B"/>
                </a:solidFill>
                <a:latin typeface="Questrial"/>
                <a:ea typeface="Questrial"/>
                <a:cs typeface="Questrial"/>
                <a:sym typeface="Questrial"/>
              </a:rPr>
              <a:t>Copies of all Documents </a:t>
            </a:r>
            <a:r>
              <a:rPr lang="en-US" sz="1200">
                <a:solidFill>
                  <a:srgbClr val="58595B"/>
                </a:solidFill>
                <a:latin typeface="Questrial"/>
                <a:ea typeface="Questrial"/>
                <a:cs typeface="Questrial"/>
                <a:sym typeface="Questrial"/>
              </a:rPr>
              <a:t>will be provided to you throughout the transaction and at closing.</a:t>
            </a:r>
            <a:endParaRPr sz="1200">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None/>
            </a:pPr>
            <a:r>
              <a:t/>
            </a:r>
            <a:endParaRPr b="1" sz="1200">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None/>
            </a:pPr>
            <a:r>
              <a:rPr b="1" lang="en-US" sz="1200">
                <a:solidFill>
                  <a:srgbClr val="58595B"/>
                </a:solidFill>
                <a:latin typeface="Questrial"/>
                <a:ea typeface="Questrial"/>
                <a:cs typeface="Questrial"/>
                <a:sym typeface="Questrial"/>
              </a:rPr>
              <a:t>Timelines </a:t>
            </a:r>
            <a:r>
              <a:rPr lang="en-US" sz="1200">
                <a:solidFill>
                  <a:srgbClr val="58595B"/>
                </a:solidFill>
                <a:latin typeface="Questrial"/>
                <a:ea typeface="Questrial"/>
                <a:cs typeface="Questrial"/>
                <a:sym typeface="Questrial"/>
              </a:rPr>
              <a:t>will be met promptly and coordination between all parties to ensure a smooth transaction.</a:t>
            </a:r>
            <a:endParaRPr sz="1200">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None/>
            </a:pPr>
            <a:r>
              <a:t/>
            </a:r>
            <a:endParaRPr sz="1200">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None/>
            </a:pPr>
            <a:r>
              <a:rPr b="1" lang="en-US" sz="1200">
                <a:solidFill>
                  <a:srgbClr val="58595B"/>
                </a:solidFill>
                <a:latin typeface="Questrial"/>
                <a:ea typeface="Questrial"/>
                <a:cs typeface="Questrial"/>
                <a:sym typeface="Questrial"/>
              </a:rPr>
              <a:t>Title Insurance </a:t>
            </a:r>
            <a:r>
              <a:rPr lang="en-US" sz="1200">
                <a:solidFill>
                  <a:srgbClr val="58595B"/>
                </a:solidFill>
                <a:latin typeface="Questrial"/>
                <a:ea typeface="Questrial"/>
                <a:cs typeface="Questrial"/>
                <a:sym typeface="Questrial"/>
              </a:rPr>
              <a:t>has two categories, </a:t>
            </a:r>
            <a:r>
              <a:rPr b="1" lang="en-US" sz="1200">
                <a:solidFill>
                  <a:srgbClr val="58595B"/>
                </a:solidFill>
                <a:latin typeface="Questrial"/>
                <a:ea typeface="Questrial"/>
                <a:cs typeface="Questrial"/>
                <a:sym typeface="Questrial"/>
              </a:rPr>
              <a:t>Lenders Policy </a:t>
            </a:r>
            <a:r>
              <a:rPr lang="en-US" sz="1200">
                <a:solidFill>
                  <a:srgbClr val="58595B"/>
                </a:solidFill>
                <a:latin typeface="Questrial"/>
                <a:ea typeface="Questrial"/>
                <a:cs typeface="Questrial"/>
                <a:sym typeface="Questrial"/>
              </a:rPr>
              <a:t>and Owners Policy. Most Lenders require title insurance to protect the lender. </a:t>
            </a:r>
            <a:r>
              <a:rPr b="1" lang="en-US" sz="1200">
                <a:solidFill>
                  <a:srgbClr val="58595B"/>
                </a:solidFill>
                <a:latin typeface="Questrial"/>
                <a:ea typeface="Questrial"/>
                <a:cs typeface="Questrial"/>
                <a:sym typeface="Questrial"/>
              </a:rPr>
              <a:t>Owners Policy </a:t>
            </a:r>
            <a:r>
              <a:rPr lang="en-US" sz="1200">
                <a:solidFill>
                  <a:srgbClr val="58595B"/>
                </a:solidFill>
                <a:latin typeface="Questrial"/>
                <a:ea typeface="Questrial"/>
                <a:cs typeface="Questrial"/>
                <a:sym typeface="Questrial"/>
              </a:rPr>
              <a:t>is highly recommended, is paid one time at closing, and protects the buyer from several potential title issues. </a:t>
            </a:r>
            <a:endParaRPr sz="1200">
              <a:solidFill>
                <a:srgbClr val="58595B"/>
              </a:solidFill>
              <a:latin typeface="Questrial"/>
              <a:ea typeface="Questrial"/>
              <a:cs typeface="Questrial"/>
              <a:sym typeface="Questrial"/>
            </a:endParaRPr>
          </a:p>
          <a:p>
            <a:pPr indent="0" lvl="0" marL="0" rtl="0" algn="l">
              <a:lnSpc>
                <a:spcPct val="115000"/>
              </a:lnSpc>
              <a:spcBef>
                <a:spcPts val="0"/>
              </a:spcBef>
              <a:spcAft>
                <a:spcPts val="0"/>
              </a:spcAft>
              <a:buNone/>
            </a:pPr>
            <a:r>
              <a:t/>
            </a:r>
            <a:endParaRPr sz="1300">
              <a:solidFill>
                <a:srgbClr val="808080"/>
              </a:solidFill>
              <a:latin typeface="Questrial"/>
              <a:ea typeface="Questrial"/>
              <a:cs typeface="Questrial"/>
              <a:sym typeface="Questrial"/>
            </a:endParaRPr>
          </a:p>
        </p:txBody>
      </p:sp>
      <p:sp>
        <p:nvSpPr>
          <p:cNvPr id="284" name="Google Shape;284;p20"/>
          <p:cNvSpPr txBox="1"/>
          <p:nvPr/>
        </p:nvSpPr>
        <p:spPr>
          <a:xfrm>
            <a:off x="4257000" y="472047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200">
                <a:solidFill>
                  <a:srgbClr val="58595B"/>
                </a:solidFill>
                <a:latin typeface="Questrial"/>
                <a:ea typeface="Questrial"/>
                <a:cs typeface="Questrial"/>
                <a:sym typeface="Questrial"/>
              </a:rPr>
              <a:t>Closing Costs </a:t>
            </a:r>
            <a:r>
              <a:rPr lang="en-US" sz="1200">
                <a:solidFill>
                  <a:srgbClr val="58595B"/>
                </a:solidFill>
                <a:latin typeface="Questrial"/>
                <a:ea typeface="Questrial"/>
                <a:cs typeface="Questrial"/>
                <a:sym typeface="Questrial"/>
              </a:rPr>
              <a:t>typically range between 3-5% of purchase price</a:t>
            </a:r>
            <a:endParaRPr sz="1200">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None/>
            </a:pPr>
            <a:r>
              <a:t/>
            </a:r>
            <a:endParaRPr sz="1200">
              <a:solidFill>
                <a:srgbClr val="58595B"/>
              </a:solidFill>
              <a:latin typeface="Questrial"/>
              <a:ea typeface="Questrial"/>
              <a:cs typeface="Questrial"/>
              <a:sym typeface="Questrial"/>
            </a:endParaRPr>
          </a:p>
          <a:p>
            <a:pPr indent="-292100" lvl="0" marL="342900" rtl="0" algn="l">
              <a:lnSpc>
                <a:spcPct val="150000"/>
              </a:lnSpc>
              <a:spcBef>
                <a:spcPts val="0"/>
              </a:spcBef>
              <a:spcAft>
                <a:spcPts val="0"/>
              </a:spcAft>
              <a:buClr>
                <a:srgbClr val="58595B"/>
              </a:buClr>
              <a:buSzPts val="1200"/>
              <a:buFont typeface="Questrial"/>
              <a:buChar char="•"/>
            </a:pPr>
            <a:r>
              <a:rPr lang="en-US" sz="1200">
                <a:solidFill>
                  <a:srgbClr val="58595B"/>
                </a:solidFill>
                <a:latin typeface="Questrial"/>
                <a:ea typeface="Questrial"/>
                <a:cs typeface="Questrial"/>
                <a:sym typeface="Questrial"/>
              </a:rPr>
              <a:t>Loan Application Fee</a:t>
            </a:r>
            <a:endParaRPr sz="1200">
              <a:solidFill>
                <a:srgbClr val="58595B"/>
              </a:solidFill>
              <a:latin typeface="Questrial"/>
              <a:ea typeface="Questrial"/>
              <a:cs typeface="Questrial"/>
              <a:sym typeface="Questrial"/>
            </a:endParaRPr>
          </a:p>
          <a:p>
            <a:pPr indent="-292100" lvl="0" marL="342900" rtl="0" algn="l">
              <a:lnSpc>
                <a:spcPct val="150000"/>
              </a:lnSpc>
              <a:spcBef>
                <a:spcPts val="0"/>
              </a:spcBef>
              <a:spcAft>
                <a:spcPts val="0"/>
              </a:spcAft>
              <a:buClr>
                <a:srgbClr val="58595B"/>
              </a:buClr>
              <a:buSzPts val="1200"/>
              <a:buFont typeface="Questrial"/>
              <a:buChar char="•"/>
            </a:pPr>
            <a:r>
              <a:rPr lang="en-US" sz="1200">
                <a:solidFill>
                  <a:srgbClr val="58595B"/>
                </a:solidFill>
                <a:latin typeface="Questrial"/>
                <a:ea typeface="Questrial"/>
                <a:cs typeface="Questrial"/>
                <a:sym typeface="Questrial"/>
              </a:rPr>
              <a:t>Underwriting Fee</a:t>
            </a:r>
            <a:endParaRPr sz="1200">
              <a:solidFill>
                <a:srgbClr val="58595B"/>
              </a:solidFill>
              <a:latin typeface="Questrial"/>
              <a:ea typeface="Questrial"/>
              <a:cs typeface="Questrial"/>
              <a:sym typeface="Questrial"/>
            </a:endParaRPr>
          </a:p>
          <a:p>
            <a:pPr indent="-292100" lvl="0" marL="342900" rtl="0" algn="l">
              <a:lnSpc>
                <a:spcPct val="150000"/>
              </a:lnSpc>
              <a:spcBef>
                <a:spcPts val="0"/>
              </a:spcBef>
              <a:spcAft>
                <a:spcPts val="0"/>
              </a:spcAft>
              <a:buClr>
                <a:srgbClr val="58595B"/>
              </a:buClr>
              <a:buSzPts val="1200"/>
              <a:buFont typeface="Questrial"/>
              <a:buChar char="•"/>
            </a:pPr>
            <a:r>
              <a:rPr lang="en-US" sz="1200">
                <a:solidFill>
                  <a:srgbClr val="58595B"/>
                </a:solidFill>
                <a:latin typeface="Questrial"/>
                <a:ea typeface="Questrial"/>
                <a:cs typeface="Questrial"/>
                <a:sym typeface="Questrial"/>
              </a:rPr>
              <a:t>Closing Fee</a:t>
            </a:r>
            <a:endParaRPr sz="1200">
              <a:solidFill>
                <a:srgbClr val="58595B"/>
              </a:solidFill>
              <a:latin typeface="Questrial"/>
              <a:ea typeface="Questrial"/>
              <a:cs typeface="Questrial"/>
              <a:sym typeface="Questrial"/>
            </a:endParaRPr>
          </a:p>
          <a:p>
            <a:pPr indent="-292100" lvl="0" marL="342900" rtl="0" algn="l">
              <a:lnSpc>
                <a:spcPct val="150000"/>
              </a:lnSpc>
              <a:spcBef>
                <a:spcPts val="0"/>
              </a:spcBef>
              <a:spcAft>
                <a:spcPts val="0"/>
              </a:spcAft>
              <a:buClr>
                <a:srgbClr val="58595B"/>
              </a:buClr>
              <a:buSzPts val="1200"/>
              <a:buFont typeface="Questrial"/>
              <a:buChar char="•"/>
            </a:pPr>
            <a:r>
              <a:rPr lang="en-US" sz="1200">
                <a:solidFill>
                  <a:srgbClr val="58595B"/>
                </a:solidFill>
                <a:latin typeface="Questrial"/>
                <a:ea typeface="Questrial"/>
                <a:cs typeface="Questrial"/>
                <a:sym typeface="Questrial"/>
              </a:rPr>
              <a:t>Homeowners Insurance</a:t>
            </a:r>
            <a:endParaRPr sz="1200">
              <a:solidFill>
                <a:srgbClr val="58595B"/>
              </a:solidFill>
              <a:latin typeface="Questrial"/>
              <a:ea typeface="Questrial"/>
              <a:cs typeface="Questrial"/>
              <a:sym typeface="Questrial"/>
            </a:endParaRPr>
          </a:p>
          <a:p>
            <a:pPr indent="-292100" lvl="0" marL="342900" rtl="0" algn="l">
              <a:lnSpc>
                <a:spcPct val="150000"/>
              </a:lnSpc>
              <a:spcBef>
                <a:spcPts val="0"/>
              </a:spcBef>
              <a:spcAft>
                <a:spcPts val="0"/>
              </a:spcAft>
              <a:buClr>
                <a:srgbClr val="58595B"/>
              </a:buClr>
              <a:buSzPts val="1200"/>
              <a:buFont typeface="Questrial"/>
              <a:buChar char="•"/>
            </a:pPr>
            <a:r>
              <a:rPr lang="en-US" sz="1200">
                <a:solidFill>
                  <a:srgbClr val="58595B"/>
                </a:solidFill>
                <a:latin typeface="Questrial"/>
                <a:ea typeface="Questrial"/>
                <a:cs typeface="Questrial"/>
                <a:sym typeface="Questrial"/>
              </a:rPr>
              <a:t>Mortgage Insurance</a:t>
            </a:r>
            <a:endParaRPr sz="1200">
              <a:solidFill>
                <a:srgbClr val="58595B"/>
              </a:solidFill>
              <a:latin typeface="Questrial"/>
              <a:ea typeface="Questrial"/>
              <a:cs typeface="Questrial"/>
              <a:sym typeface="Questrial"/>
            </a:endParaRPr>
          </a:p>
          <a:p>
            <a:pPr indent="-292100" lvl="0" marL="342900" rtl="0" algn="l">
              <a:lnSpc>
                <a:spcPct val="150000"/>
              </a:lnSpc>
              <a:spcBef>
                <a:spcPts val="0"/>
              </a:spcBef>
              <a:spcAft>
                <a:spcPts val="0"/>
              </a:spcAft>
              <a:buClr>
                <a:srgbClr val="58595B"/>
              </a:buClr>
              <a:buSzPts val="1200"/>
              <a:buFont typeface="Questrial"/>
              <a:buChar char="•"/>
            </a:pPr>
            <a:r>
              <a:rPr lang="en-US" sz="1200">
                <a:solidFill>
                  <a:srgbClr val="58595B"/>
                </a:solidFill>
                <a:latin typeface="Questrial"/>
                <a:ea typeface="Questrial"/>
                <a:cs typeface="Questrial"/>
                <a:sym typeface="Questrial"/>
              </a:rPr>
              <a:t>Processing Fees</a:t>
            </a:r>
            <a:endParaRPr sz="1200">
              <a:solidFill>
                <a:srgbClr val="58595B"/>
              </a:solidFill>
              <a:latin typeface="Questrial"/>
              <a:ea typeface="Questrial"/>
              <a:cs typeface="Questrial"/>
              <a:sym typeface="Questrial"/>
            </a:endParaRPr>
          </a:p>
          <a:p>
            <a:pPr indent="-292100" lvl="0" marL="342900" rtl="0" algn="l">
              <a:lnSpc>
                <a:spcPct val="150000"/>
              </a:lnSpc>
              <a:spcBef>
                <a:spcPts val="0"/>
              </a:spcBef>
              <a:spcAft>
                <a:spcPts val="0"/>
              </a:spcAft>
              <a:buClr>
                <a:srgbClr val="58595B"/>
              </a:buClr>
              <a:buSzPts val="1200"/>
              <a:buFont typeface="Questrial"/>
              <a:buChar char="•"/>
            </a:pPr>
            <a:r>
              <a:rPr lang="en-US" sz="1200">
                <a:solidFill>
                  <a:srgbClr val="58595B"/>
                </a:solidFill>
                <a:latin typeface="Questrial"/>
                <a:ea typeface="Questrial"/>
                <a:cs typeface="Questrial"/>
                <a:sym typeface="Questrial"/>
              </a:rPr>
              <a:t>Recording Fees</a:t>
            </a:r>
            <a:endParaRPr sz="1200">
              <a:solidFill>
                <a:srgbClr val="58595B"/>
              </a:solidFill>
              <a:latin typeface="Questrial"/>
              <a:ea typeface="Questrial"/>
              <a:cs typeface="Questrial"/>
              <a:sym typeface="Questrial"/>
            </a:endParaRPr>
          </a:p>
          <a:p>
            <a:pPr indent="-292100" lvl="0" marL="342900" rtl="0" algn="l">
              <a:lnSpc>
                <a:spcPct val="150000"/>
              </a:lnSpc>
              <a:spcBef>
                <a:spcPts val="0"/>
              </a:spcBef>
              <a:spcAft>
                <a:spcPts val="0"/>
              </a:spcAft>
              <a:buClr>
                <a:srgbClr val="58595B"/>
              </a:buClr>
              <a:buSzPts val="1200"/>
              <a:buFont typeface="Questrial"/>
              <a:buChar char="•"/>
            </a:pPr>
            <a:r>
              <a:rPr lang="en-US" sz="1200">
                <a:solidFill>
                  <a:srgbClr val="58595B"/>
                </a:solidFill>
                <a:latin typeface="Questrial"/>
                <a:ea typeface="Questrial"/>
                <a:cs typeface="Questrial"/>
                <a:sym typeface="Questrial"/>
              </a:rPr>
              <a:t>Title Insurance</a:t>
            </a:r>
            <a:endParaRPr sz="1200">
              <a:solidFill>
                <a:srgbClr val="58595B"/>
              </a:solidFill>
              <a:latin typeface="Questrial"/>
              <a:ea typeface="Questrial"/>
              <a:cs typeface="Questrial"/>
              <a:sym typeface="Questrial"/>
            </a:endParaRPr>
          </a:p>
          <a:p>
            <a:pPr indent="-292100" lvl="0" marL="342900" rtl="0" algn="l">
              <a:lnSpc>
                <a:spcPct val="150000"/>
              </a:lnSpc>
              <a:spcBef>
                <a:spcPts val="0"/>
              </a:spcBef>
              <a:spcAft>
                <a:spcPts val="0"/>
              </a:spcAft>
              <a:buClr>
                <a:srgbClr val="58595B"/>
              </a:buClr>
              <a:buSzPts val="1200"/>
              <a:buFont typeface="Questrial"/>
              <a:buChar char="•"/>
            </a:pPr>
            <a:r>
              <a:rPr lang="en-US" sz="1200">
                <a:solidFill>
                  <a:srgbClr val="58595B"/>
                </a:solidFill>
                <a:latin typeface="Questrial"/>
                <a:ea typeface="Questrial"/>
                <a:cs typeface="Questrial"/>
                <a:sym typeface="Questrial"/>
              </a:rPr>
              <a:t>State  Transfer Tax</a:t>
            </a:r>
            <a:endParaRPr sz="1200">
              <a:solidFill>
                <a:srgbClr val="58595B"/>
              </a:solidFill>
              <a:latin typeface="Questrial"/>
              <a:ea typeface="Questrial"/>
              <a:cs typeface="Questrial"/>
              <a:sym typeface="Quest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21"/>
          <p:cNvPicPr preferRelativeResize="0"/>
          <p:nvPr/>
        </p:nvPicPr>
        <p:blipFill rotWithShape="1">
          <a:blip r:embed="rId3">
            <a:alphaModFix/>
          </a:blip>
          <a:srcRect b="215" l="0" r="34337" t="9815"/>
          <a:stretch/>
        </p:blipFill>
        <p:spPr>
          <a:xfrm flipH="1">
            <a:off x="-3" y="0"/>
            <a:ext cx="7772403" cy="6029676"/>
          </a:xfrm>
          <a:prstGeom prst="rect">
            <a:avLst/>
          </a:prstGeom>
          <a:noFill/>
          <a:ln>
            <a:noFill/>
          </a:ln>
        </p:spPr>
      </p:pic>
      <p:pic>
        <p:nvPicPr>
          <p:cNvPr descr="Image" id="290" name="Google Shape;290;p21"/>
          <p:cNvPicPr preferRelativeResize="0"/>
          <p:nvPr/>
        </p:nvPicPr>
        <p:blipFill rotWithShape="1">
          <a:blip r:embed="rId4">
            <a:alphaModFix/>
          </a:blip>
          <a:srcRect b="0" l="37398" r="6057" t="0"/>
          <a:stretch/>
        </p:blipFill>
        <p:spPr>
          <a:xfrm>
            <a:off x="0" y="450110"/>
            <a:ext cx="7772400" cy="891494"/>
          </a:xfrm>
          <a:prstGeom prst="rect">
            <a:avLst/>
          </a:prstGeom>
          <a:noFill/>
          <a:ln>
            <a:noFill/>
          </a:ln>
        </p:spPr>
      </p:pic>
      <p:sp>
        <p:nvSpPr>
          <p:cNvPr id="291" name="Google Shape;291;p21"/>
          <p:cNvSpPr txBox="1"/>
          <p:nvPr/>
        </p:nvSpPr>
        <p:spPr>
          <a:xfrm>
            <a:off x="3989635" y="727566"/>
            <a:ext cx="3337800" cy="336600"/>
          </a:xfrm>
          <a:prstGeom prst="rect">
            <a:avLst/>
          </a:prstGeom>
          <a:noFill/>
          <a:ln>
            <a:noFill/>
          </a:ln>
        </p:spPr>
        <p:txBody>
          <a:bodyPr anchorCtr="0" anchor="b" bIns="16225" lIns="16225" spcFirstLastPara="1" rIns="16225" wrap="square" tIns="16225">
            <a:noAutofit/>
          </a:bodyPr>
          <a:lstStyle/>
          <a:p>
            <a:pPr indent="0" lvl="0" marL="0" marR="0" rtl="0" algn="r">
              <a:lnSpc>
                <a:spcPct val="90000"/>
              </a:lnSpc>
              <a:spcBef>
                <a:spcPts val="0"/>
              </a:spcBef>
              <a:spcAft>
                <a:spcPts val="0"/>
              </a:spcAft>
              <a:buClr>
                <a:srgbClr val="D81F27"/>
              </a:buClr>
              <a:buSzPts val="2100"/>
              <a:buFont typeface="Montserrat"/>
              <a:buNone/>
            </a:pPr>
            <a:r>
              <a:rPr lang="en-US" sz="2100">
                <a:latin typeface="Montserrat"/>
                <a:ea typeface="Montserrat"/>
                <a:cs typeface="Montserrat"/>
                <a:sym typeface="Montserrat"/>
              </a:rPr>
              <a:t>Guiding You Home</a:t>
            </a:r>
            <a:endParaRPr sz="300">
              <a:latin typeface="Montserrat"/>
              <a:ea typeface="Montserrat"/>
              <a:cs typeface="Montserrat"/>
              <a:sym typeface="Montserrat"/>
            </a:endParaRPr>
          </a:p>
        </p:txBody>
      </p:sp>
      <p:sp>
        <p:nvSpPr>
          <p:cNvPr id="292" name="Google Shape;292;p21"/>
          <p:cNvSpPr txBox="1"/>
          <p:nvPr/>
        </p:nvSpPr>
        <p:spPr>
          <a:xfrm>
            <a:off x="425425" y="6601900"/>
            <a:ext cx="7772400" cy="3302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58595B"/>
                </a:solidFill>
                <a:latin typeface="Muli"/>
                <a:ea typeface="Muli"/>
                <a:cs typeface="Muli"/>
                <a:sym typeface="Muli"/>
              </a:rPr>
              <a:t>• I preview inventory daily and weekly on your behalf</a:t>
            </a:r>
            <a:endParaRPr>
              <a:solidFill>
                <a:srgbClr val="58595B"/>
              </a:solidFill>
              <a:latin typeface="Muli"/>
              <a:ea typeface="Muli"/>
              <a:cs typeface="Muli"/>
              <a:sym typeface="Muli"/>
            </a:endParaRPr>
          </a:p>
          <a:p>
            <a:pPr indent="0" lvl="0" marL="0" rtl="0" algn="l">
              <a:lnSpc>
                <a:spcPct val="200000"/>
              </a:lnSpc>
              <a:spcBef>
                <a:spcPts val="0"/>
              </a:spcBef>
              <a:spcAft>
                <a:spcPts val="0"/>
              </a:spcAft>
              <a:buNone/>
            </a:pPr>
            <a:r>
              <a:rPr lang="en-US">
                <a:solidFill>
                  <a:srgbClr val="58595B"/>
                </a:solidFill>
                <a:latin typeface="Muli"/>
                <a:ea typeface="Muli"/>
                <a:cs typeface="Muli"/>
                <a:sym typeface="Muli"/>
              </a:rPr>
              <a:t>• I contact agents for their “coming soon” listings getting early notice</a:t>
            </a:r>
            <a:endParaRPr>
              <a:solidFill>
                <a:srgbClr val="58595B"/>
              </a:solidFill>
              <a:latin typeface="Muli"/>
              <a:ea typeface="Muli"/>
              <a:cs typeface="Muli"/>
              <a:sym typeface="Muli"/>
            </a:endParaRPr>
          </a:p>
          <a:p>
            <a:pPr indent="0" lvl="0" marL="0" rtl="0" algn="l">
              <a:lnSpc>
                <a:spcPct val="200000"/>
              </a:lnSpc>
              <a:spcBef>
                <a:spcPts val="0"/>
              </a:spcBef>
              <a:spcAft>
                <a:spcPts val="0"/>
              </a:spcAft>
              <a:buNone/>
            </a:pPr>
            <a:r>
              <a:rPr lang="en-US">
                <a:solidFill>
                  <a:srgbClr val="58595B"/>
                </a:solidFill>
                <a:latin typeface="Muli"/>
                <a:ea typeface="Muli"/>
                <a:cs typeface="Muli"/>
                <a:sym typeface="Muli"/>
              </a:rPr>
              <a:t>• I door knock communities you like to find you the right home</a:t>
            </a:r>
            <a:endParaRPr>
              <a:solidFill>
                <a:srgbClr val="58595B"/>
              </a:solidFill>
              <a:latin typeface="Muli"/>
              <a:ea typeface="Muli"/>
              <a:cs typeface="Muli"/>
              <a:sym typeface="Muli"/>
            </a:endParaRPr>
          </a:p>
          <a:p>
            <a:pPr indent="0" lvl="0" marL="0" rtl="0" algn="l">
              <a:lnSpc>
                <a:spcPct val="200000"/>
              </a:lnSpc>
              <a:spcBef>
                <a:spcPts val="0"/>
              </a:spcBef>
              <a:spcAft>
                <a:spcPts val="0"/>
              </a:spcAft>
              <a:buNone/>
            </a:pPr>
            <a:r>
              <a:rPr lang="en-US">
                <a:solidFill>
                  <a:srgbClr val="58595B"/>
                </a:solidFill>
                <a:latin typeface="Muli"/>
                <a:ea typeface="Muli"/>
                <a:cs typeface="Muli"/>
                <a:sym typeface="Muli"/>
              </a:rPr>
              <a:t>• I show you properties that match what your wants and needs</a:t>
            </a:r>
            <a:endParaRPr>
              <a:solidFill>
                <a:srgbClr val="58595B"/>
              </a:solidFill>
              <a:latin typeface="Muli"/>
              <a:ea typeface="Muli"/>
              <a:cs typeface="Muli"/>
              <a:sym typeface="Muli"/>
            </a:endParaRPr>
          </a:p>
          <a:p>
            <a:pPr indent="0" lvl="0" marL="0" rtl="0" algn="l">
              <a:lnSpc>
                <a:spcPct val="200000"/>
              </a:lnSpc>
              <a:spcBef>
                <a:spcPts val="0"/>
              </a:spcBef>
              <a:spcAft>
                <a:spcPts val="0"/>
              </a:spcAft>
              <a:buNone/>
            </a:pPr>
            <a:r>
              <a:rPr lang="en-US">
                <a:solidFill>
                  <a:srgbClr val="58595B"/>
                </a:solidFill>
                <a:latin typeface="Muli"/>
                <a:ea typeface="Muli"/>
                <a:cs typeface="Muli"/>
                <a:sym typeface="Muli"/>
              </a:rPr>
              <a:t>• I negotiate aggressively on your behalf</a:t>
            </a:r>
            <a:endParaRPr>
              <a:solidFill>
                <a:srgbClr val="58595B"/>
              </a:solidFill>
              <a:latin typeface="Muli"/>
              <a:ea typeface="Muli"/>
              <a:cs typeface="Muli"/>
              <a:sym typeface="Muli"/>
            </a:endParaRPr>
          </a:p>
          <a:p>
            <a:pPr indent="0" lvl="0" marL="0" rtl="0" algn="l">
              <a:lnSpc>
                <a:spcPct val="200000"/>
              </a:lnSpc>
              <a:spcBef>
                <a:spcPts val="0"/>
              </a:spcBef>
              <a:spcAft>
                <a:spcPts val="0"/>
              </a:spcAft>
              <a:buNone/>
            </a:pPr>
            <a:r>
              <a:rPr lang="en-US">
                <a:solidFill>
                  <a:srgbClr val="58595B"/>
                </a:solidFill>
                <a:latin typeface="Muli"/>
                <a:ea typeface="Muli"/>
                <a:cs typeface="Muli"/>
                <a:sym typeface="Muli"/>
              </a:rPr>
              <a:t>• I work with your lender and our affiliates to ensure a smooth transaction and close</a:t>
            </a:r>
            <a:endParaRPr>
              <a:solidFill>
                <a:srgbClr val="58595B"/>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2"/>
          <p:cNvSpPr/>
          <p:nvPr/>
        </p:nvSpPr>
        <p:spPr>
          <a:xfrm>
            <a:off x="3923026" y="0"/>
            <a:ext cx="3849300" cy="4085700"/>
          </a:xfrm>
          <a:prstGeom prst="rect">
            <a:avLst/>
          </a:prstGeom>
          <a:solidFill>
            <a:srgbClr val="58595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Questrial"/>
              <a:buNone/>
            </a:pPr>
            <a:r>
              <a:t/>
            </a:r>
            <a:endParaRPr b="0" i="0" sz="1100" u="none" cap="none" strike="noStrike">
              <a:solidFill>
                <a:srgbClr val="58595B"/>
              </a:solidFill>
              <a:latin typeface="Questrial"/>
              <a:ea typeface="Questrial"/>
              <a:cs typeface="Questrial"/>
              <a:sym typeface="Questrial"/>
            </a:endParaRPr>
          </a:p>
        </p:txBody>
      </p:sp>
      <p:sp>
        <p:nvSpPr>
          <p:cNvPr id="298" name="Google Shape;298;p22"/>
          <p:cNvSpPr txBox="1"/>
          <p:nvPr/>
        </p:nvSpPr>
        <p:spPr>
          <a:xfrm>
            <a:off x="4346494" y="1655274"/>
            <a:ext cx="3002400" cy="1788000"/>
          </a:xfrm>
          <a:prstGeom prst="rect">
            <a:avLst/>
          </a:prstGeom>
          <a:noFill/>
          <a:ln>
            <a:noFill/>
          </a:ln>
        </p:spPr>
        <p:txBody>
          <a:bodyPr anchorCtr="0" anchor="t" bIns="16225" lIns="16225" spcFirstLastPara="1" rIns="16225" wrap="square" tIns="16225">
            <a:noAutofit/>
          </a:bodyPr>
          <a:lstStyle/>
          <a:p>
            <a:pPr indent="0" lvl="0" marL="0" marR="0" rtl="0" algn="ctr">
              <a:lnSpc>
                <a:spcPct val="100000"/>
              </a:lnSpc>
              <a:spcBef>
                <a:spcPts val="0"/>
              </a:spcBef>
              <a:spcAft>
                <a:spcPts val="0"/>
              </a:spcAft>
              <a:buClr>
                <a:srgbClr val="E81D28"/>
              </a:buClr>
              <a:buSzPts val="1700"/>
              <a:buFont typeface="Montserrat"/>
              <a:buNone/>
            </a:pPr>
            <a:r>
              <a:rPr lang="en-US" sz="2600">
                <a:solidFill>
                  <a:srgbClr val="FFFFFF"/>
                </a:solidFill>
                <a:latin typeface="Montserrat"/>
                <a:ea typeface="Montserrat"/>
                <a:cs typeface="Montserrat"/>
                <a:sym typeface="Montserrat"/>
              </a:rPr>
              <a:t>Trusted Vendors</a:t>
            </a:r>
            <a:endParaRPr sz="2600">
              <a:solidFill>
                <a:srgbClr val="FFFFFF"/>
              </a:solidFill>
            </a:endParaRPr>
          </a:p>
          <a:p>
            <a:pPr indent="0" lvl="0" marL="0" marR="0" rtl="0" algn="l">
              <a:lnSpc>
                <a:spcPct val="100000"/>
              </a:lnSpc>
              <a:spcBef>
                <a:spcPts val="0"/>
              </a:spcBef>
              <a:spcAft>
                <a:spcPts val="0"/>
              </a:spcAft>
              <a:buClr>
                <a:srgbClr val="FFFFFF"/>
              </a:buClr>
              <a:buSzPts val="1100"/>
              <a:buFont typeface="Questrial"/>
              <a:buNone/>
            </a:pPr>
            <a:r>
              <a:t/>
            </a:r>
            <a:endParaRPr b="0" i="0" sz="1100" u="none" cap="none" strike="noStrike">
              <a:solidFill>
                <a:srgbClr val="58595B"/>
              </a:solidFill>
              <a:latin typeface="Questrial"/>
              <a:ea typeface="Questrial"/>
              <a:cs typeface="Questrial"/>
              <a:sym typeface="Questrial"/>
            </a:endParaRPr>
          </a:p>
          <a:p>
            <a:pPr indent="0" lvl="0" marL="0" marR="0" rtl="0" algn="l">
              <a:lnSpc>
                <a:spcPct val="100000"/>
              </a:lnSpc>
              <a:spcBef>
                <a:spcPts val="0"/>
              </a:spcBef>
              <a:spcAft>
                <a:spcPts val="0"/>
              </a:spcAft>
              <a:buClr>
                <a:srgbClr val="FFFFFF"/>
              </a:buClr>
              <a:buSzPts val="1100"/>
              <a:buFont typeface="Questrial"/>
              <a:buNone/>
            </a:pPr>
            <a:r>
              <a:t/>
            </a:r>
            <a:endParaRPr sz="300"/>
          </a:p>
        </p:txBody>
      </p:sp>
      <p:pic>
        <p:nvPicPr>
          <p:cNvPr id="299" name="Google Shape;299;p22"/>
          <p:cNvPicPr preferRelativeResize="0"/>
          <p:nvPr/>
        </p:nvPicPr>
        <p:blipFill rotWithShape="1">
          <a:blip r:embed="rId3">
            <a:alphaModFix/>
          </a:blip>
          <a:srcRect b="0" l="0" r="0" t="0"/>
          <a:stretch/>
        </p:blipFill>
        <p:spPr>
          <a:xfrm>
            <a:off x="0" y="0"/>
            <a:ext cx="4085702" cy="4085702"/>
          </a:xfrm>
          <a:prstGeom prst="rect">
            <a:avLst/>
          </a:prstGeom>
          <a:noFill/>
          <a:ln>
            <a:noFill/>
          </a:ln>
        </p:spPr>
      </p:pic>
      <p:sp>
        <p:nvSpPr>
          <p:cNvPr id="300" name="Google Shape;300;p22"/>
          <p:cNvSpPr txBox="1"/>
          <p:nvPr/>
        </p:nvSpPr>
        <p:spPr>
          <a:xfrm>
            <a:off x="542850" y="4587975"/>
            <a:ext cx="3000000" cy="30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1200">
                <a:solidFill>
                  <a:srgbClr val="58595B"/>
                </a:solidFill>
                <a:latin typeface="Questrial"/>
                <a:ea typeface="Questrial"/>
                <a:cs typeface="Questrial"/>
                <a:sym typeface="Questrial"/>
              </a:rPr>
              <a:t>LENDER</a:t>
            </a:r>
            <a:endParaRPr b="1"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Movement Mortgage</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Alice Roe</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602.534.7673</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alice.roe@movement.com</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Nilda Hitchcock</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623.330.5089</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nilda.hitchcock@movement.com</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Thomas Johns</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480.326.5395</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Thomas.johns@movement.com</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t/>
            </a:r>
            <a:endParaRPr b="1"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b="1" lang="en-US" sz="1200">
                <a:solidFill>
                  <a:srgbClr val="58595B"/>
                </a:solidFill>
                <a:latin typeface="Questrial"/>
                <a:ea typeface="Questrial"/>
                <a:cs typeface="Questrial"/>
                <a:sym typeface="Questrial"/>
              </a:rPr>
              <a:t> TITLE </a:t>
            </a:r>
            <a:endParaRPr b="1"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True North Title Agency</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Jordan Huffstetler</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480.773.7592</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u="sng">
                <a:solidFill>
                  <a:srgbClr val="58595B"/>
                </a:solidFill>
                <a:latin typeface="Questrial"/>
                <a:ea typeface="Questrial"/>
                <a:cs typeface="Questrial"/>
                <a:sym typeface="Questrial"/>
                <a:hlinkClick r:id="rId4">
                  <a:extLst>
                    <a:ext uri="{A12FA001-AC4F-418D-AE19-62706E023703}">
                      <ahyp:hlinkClr val="tx"/>
                    </a:ext>
                  </a:extLst>
                </a:hlinkClick>
              </a:rPr>
              <a:t>jordan@tntofaz.com</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t/>
            </a:r>
            <a:endParaRPr b="1" sz="1200">
              <a:latin typeface="Questrial"/>
              <a:ea typeface="Questrial"/>
              <a:cs typeface="Questrial"/>
              <a:sym typeface="Questrial"/>
            </a:endParaRPr>
          </a:p>
          <a:p>
            <a:pPr indent="0" lvl="0" marL="0" rtl="0" algn="l">
              <a:spcBef>
                <a:spcPts val="0"/>
              </a:spcBef>
              <a:spcAft>
                <a:spcPts val="0"/>
              </a:spcAft>
              <a:buNone/>
            </a:pPr>
            <a:r>
              <a:t/>
            </a:r>
            <a:endParaRPr sz="1200">
              <a:latin typeface="Questrial"/>
              <a:ea typeface="Questrial"/>
              <a:cs typeface="Questrial"/>
              <a:sym typeface="Questrial"/>
            </a:endParaRPr>
          </a:p>
        </p:txBody>
      </p:sp>
      <p:sp>
        <p:nvSpPr>
          <p:cNvPr id="301" name="Google Shape;301;p22"/>
          <p:cNvSpPr txBox="1"/>
          <p:nvPr/>
        </p:nvSpPr>
        <p:spPr>
          <a:xfrm>
            <a:off x="4347675" y="4587963"/>
            <a:ext cx="3000000" cy="30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1200">
                <a:solidFill>
                  <a:srgbClr val="58595B"/>
                </a:solidFill>
                <a:latin typeface="Questrial"/>
                <a:ea typeface="Questrial"/>
                <a:cs typeface="Questrial"/>
                <a:sym typeface="Questrial"/>
              </a:rPr>
              <a:t>HOME WARRANTY</a:t>
            </a:r>
            <a:endParaRPr b="1"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Old Republic Home Protection</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Tara Carter</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480.707.7779</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TaraC@orph.com</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b="1" lang="en-US" sz="1200">
                <a:solidFill>
                  <a:srgbClr val="58595B"/>
                </a:solidFill>
                <a:latin typeface="Questrial"/>
                <a:ea typeface="Questrial"/>
                <a:cs typeface="Questrial"/>
                <a:sym typeface="Questrial"/>
              </a:rPr>
              <a:t>INSPECTIONS </a:t>
            </a:r>
            <a:endParaRPr b="1"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Checklist Inspections</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John Tyler</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480.361.8120</a:t>
            </a:r>
            <a:endParaRPr sz="1200">
              <a:solidFill>
                <a:srgbClr val="58595B"/>
              </a:solidFill>
              <a:latin typeface="Questrial"/>
              <a:ea typeface="Questrial"/>
              <a:cs typeface="Questrial"/>
              <a:sym typeface="Questrial"/>
            </a:endParaRPr>
          </a:p>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office@checklistaz.com</a:t>
            </a:r>
            <a:endParaRPr sz="1200">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None/>
            </a:pPr>
            <a:r>
              <a:t/>
            </a:r>
            <a:endParaRPr sz="1200">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Image" id="306" name="Google Shape;306;p23"/>
          <p:cNvPicPr preferRelativeResize="0"/>
          <p:nvPr>
            <p:ph idx="2" type="pic"/>
          </p:nvPr>
        </p:nvPicPr>
        <p:blipFill rotWithShape="1">
          <a:blip r:embed="rId3">
            <a:alphaModFix/>
          </a:blip>
          <a:srcRect b="0" l="0" r="0" t="0"/>
          <a:stretch/>
        </p:blipFill>
        <p:spPr>
          <a:xfrm>
            <a:off x="0" y="0"/>
            <a:ext cx="7772400" cy="10058400"/>
          </a:xfrm>
          <a:prstGeom prst="rect">
            <a:avLst/>
          </a:prstGeom>
          <a:noFill/>
          <a:ln>
            <a:noFill/>
          </a:ln>
        </p:spPr>
      </p:pic>
      <p:sp>
        <p:nvSpPr>
          <p:cNvPr id="307" name="Google Shape;307;p23"/>
          <p:cNvSpPr/>
          <p:nvPr/>
        </p:nvSpPr>
        <p:spPr>
          <a:xfrm>
            <a:off x="433775" y="734525"/>
            <a:ext cx="4013700" cy="51669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Questrial"/>
              <a:buNone/>
            </a:pPr>
            <a:r>
              <a:t/>
            </a:r>
            <a:endParaRPr b="0" i="0" sz="1100" u="none" cap="none" strike="noStrike">
              <a:solidFill>
                <a:srgbClr val="58595B"/>
              </a:solidFill>
              <a:latin typeface="Questrial"/>
              <a:ea typeface="Questrial"/>
              <a:cs typeface="Questrial"/>
              <a:sym typeface="Questrial"/>
            </a:endParaRPr>
          </a:p>
        </p:txBody>
      </p:sp>
      <p:sp>
        <p:nvSpPr>
          <p:cNvPr id="308" name="Google Shape;308;p23"/>
          <p:cNvSpPr txBox="1"/>
          <p:nvPr/>
        </p:nvSpPr>
        <p:spPr>
          <a:xfrm>
            <a:off x="672427" y="944422"/>
            <a:ext cx="3536400" cy="3563700"/>
          </a:xfrm>
          <a:prstGeom prst="rect">
            <a:avLst/>
          </a:prstGeom>
          <a:noFill/>
          <a:ln>
            <a:noFill/>
          </a:ln>
        </p:spPr>
        <p:txBody>
          <a:bodyPr anchorCtr="0" anchor="t" bIns="16225" lIns="16225" spcFirstLastPara="1" rIns="16225" wrap="square" tIns="16225">
            <a:noAutofit/>
          </a:bodyPr>
          <a:lstStyle/>
          <a:p>
            <a:pPr indent="0" lvl="0" marL="0" marR="0" rtl="0" algn="l">
              <a:lnSpc>
                <a:spcPct val="130000"/>
              </a:lnSpc>
              <a:spcBef>
                <a:spcPts val="0"/>
              </a:spcBef>
              <a:spcAft>
                <a:spcPts val="0"/>
              </a:spcAft>
              <a:buClr>
                <a:srgbClr val="231F20"/>
              </a:buClr>
              <a:buSzPts val="2100"/>
              <a:buFont typeface="Montserrat Medium"/>
              <a:buNone/>
            </a:pPr>
            <a:r>
              <a:rPr lang="en-US" sz="2300">
                <a:solidFill>
                  <a:srgbClr val="CC0000"/>
                </a:solidFill>
                <a:latin typeface="Montserrat Medium"/>
                <a:ea typeface="Montserrat Medium"/>
                <a:cs typeface="Montserrat Medium"/>
                <a:sym typeface="Montserrat Medium"/>
              </a:rPr>
              <a:t>Let’s Recap!</a:t>
            </a:r>
            <a:endParaRPr sz="2300">
              <a:solidFill>
                <a:srgbClr val="CC0000"/>
              </a:solidFill>
            </a:endParaRPr>
          </a:p>
          <a:p>
            <a:pPr indent="0" lvl="0" marL="0" rtl="0" algn="l">
              <a:lnSpc>
                <a:spcPct val="115000"/>
              </a:lnSpc>
              <a:spcBef>
                <a:spcPts val="0"/>
              </a:spcBef>
              <a:spcAft>
                <a:spcPts val="0"/>
              </a:spcAft>
              <a:buClr>
                <a:srgbClr val="000000"/>
              </a:buClr>
              <a:buFont typeface="Arial"/>
              <a:buNone/>
            </a:pPr>
            <a:r>
              <a:t/>
            </a:r>
            <a:endParaRPr sz="1200">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r>
              <a:rPr lang="en-US" sz="1200">
                <a:latin typeface="Questrial"/>
                <a:ea typeface="Questrial"/>
                <a:cs typeface="Questrial"/>
                <a:sym typeface="Questrial"/>
              </a:rPr>
              <a:t>Become A Qualified Buyer</a:t>
            </a:r>
            <a:endParaRPr sz="1200">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r>
              <a:rPr lang="en-US" sz="1200">
                <a:solidFill>
                  <a:srgbClr val="535353"/>
                </a:solidFill>
                <a:latin typeface="Questrial"/>
                <a:ea typeface="Questrial"/>
                <a:cs typeface="Questrial"/>
                <a:sym typeface="Questrial"/>
              </a:rPr>
              <a:t>Begin your Pre-Approval Process today with a Lender of your choice.</a:t>
            </a:r>
            <a:endParaRPr sz="1200">
              <a:solidFill>
                <a:srgbClr val="535353"/>
              </a:solidFill>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r>
              <a:t/>
            </a:r>
            <a:endParaRPr sz="1200">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r>
              <a:rPr lang="en-US" sz="1200">
                <a:latin typeface="Questrial"/>
                <a:ea typeface="Questrial"/>
                <a:cs typeface="Questrial"/>
                <a:sym typeface="Questrial"/>
              </a:rPr>
              <a:t>Become An Informed Buyer</a:t>
            </a:r>
            <a:endParaRPr b="1" sz="1200">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r>
              <a:rPr lang="en-US" sz="1200">
                <a:solidFill>
                  <a:srgbClr val="535353"/>
                </a:solidFill>
                <a:latin typeface="Questrial"/>
                <a:ea typeface="Questrial"/>
                <a:cs typeface="Questrial"/>
                <a:sym typeface="Questrial"/>
              </a:rPr>
              <a:t>Let me guide you through the entire process and arm you with the information that you need to make the most informed decision on the property that’s right for you.</a:t>
            </a:r>
            <a:endParaRPr sz="1200">
              <a:solidFill>
                <a:srgbClr val="535353"/>
              </a:solidFill>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r>
              <a:t/>
            </a:r>
            <a:endParaRPr sz="1200">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r>
              <a:rPr lang="en-US" sz="1200">
                <a:latin typeface="Questrial"/>
                <a:ea typeface="Questrial"/>
                <a:cs typeface="Questrial"/>
                <a:sym typeface="Questrial"/>
              </a:rPr>
              <a:t>Become A Strategic Buyer</a:t>
            </a:r>
            <a:endParaRPr sz="1200">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r>
              <a:rPr lang="en-US" sz="1200">
                <a:solidFill>
                  <a:srgbClr val="535353"/>
                </a:solidFill>
                <a:latin typeface="Questrial"/>
                <a:ea typeface="Questrial"/>
                <a:cs typeface="Questrial"/>
                <a:sym typeface="Questrial"/>
              </a:rPr>
              <a:t>When it comes time to make an offer I will guide and advise you on your offer to ensure it is as strong as possible.</a:t>
            </a:r>
            <a:endParaRPr sz="1200">
              <a:solidFill>
                <a:srgbClr val="535353"/>
              </a:solidFill>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br>
              <a:rPr lang="en-US" sz="1200">
                <a:latin typeface="Questrial"/>
                <a:ea typeface="Questrial"/>
                <a:cs typeface="Questrial"/>
                <a:sym typeface="Questrial"/>
              </a:rPr>
            </a:br>
            <a:r>
              <a:rPr lang="en-US" sz="1200">
                <a:latin typeface="Questrial"/>
                <a:ea typeface="Questrial"/>
                <a:cs typeface="Questrial"/>
                <a:sym typeface="Questrial"/>
              </a:rPr>
              <a:t>My Promise to You</a:t>
            </a:r>
            <a:endParaRPr sz="1200">
              <a:latin typeface="Questrial"/>
              <a:ea typeface="Questrial"/>
              <a:cs typeface="Questrial"/>
              <a:sym typeface="Questrial"/>
            </a:endParaRPr>
          </a:p>
          <a:p>
            <a:pPr indent="0" lvl="0" marL="0" rtl="0" algn="l">
              <a:lnSpc>
                <a:spcPct val="115000"/>
              </a:lnSpc>
              <a:spcBef>
                <a:spcPts val="0"/>
              </a:spcBef>
              <a:spcAft>
                <a:spcPts val="0"/>
              </a:spcAft>
              <a:buClr>
                <a:srgbClr val="000000"/>
              </a:buClr>
              <a:buFont typeface="Arial"/>
              <a:buNone/>
            </a:pPr>
            <a:r>
              <a:rPr lang="en-US" sz="1200">
                <a:solidFill>
                  <a:srgbClr val="535353"/>
                </a:solidFill>
                <a:latin typeface="Questrial"/>
                <a:ea typeface="Questrial"/>
                <a:cs typeface="Questrial"/>
                <a:sym typeface="Questrial"/>
              </a:rPr>
              <a:t>I promise to make your individual real estate goals my priority. I will always be transparent and honest,  putting your needs ahead of my own or any others. </a:t>
            </a:r>
            <a:endParaRPr sz="1200">
              <a:solidFill>
                <a:srgbClr val="535353"/>
              </a:solidFill>
              <a:latin typeface="Questrial"/>
              <a:ea typeface="Questrial"/>
              <a:cs typeface="Questrial"/>
              <a:sym typeface="Questrial"/>
            </a:endParaRPr>
          </a:p>
          <a:p>
            <a:pPr indent="0" lvl="0" marL="0" marR="0" rtl="0" algn="l">
              <a:lnSpc>
                <a:spcPct val="100000"/>
              </a:lnSpc>
              <a:spcBef>
                <a:spcPts val="1200"/>
              </a:spcBef>
              <a:spcAft>
                <a:spcPts val="0"/>
              </a:spcAft>
              <a:buClr>
                <a:srgbClr val="231F20"/>
              </a:buClr>
              <a:buSzPts val="1200"/>
              <a:buFont typeface="Questrial"/>
              <a:buNone/>
            </a:pPr>
            <a:r>
              <a:t/>
            </a:r>
            <a:endParaRPr sz="1200">
              <a:solidFill>
                <a:srgbClr val="231F20"/>
              </a:solidFill>
              <a:latin typeface="Questrial"/>
              <a:ea typeface="Questrial"/>
              <a:cs typeface="Questrial"/>
              <a:sym typeface="Quest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8595B"/>
        </a:solidFill>
      </p:bgPr>
    </p:bg>
    <p:spTree>
      <p:nvGrpSpPr>
        <p:cNvPr id="312" name="Shape 312"/>
        <p:cNvGrpSpPr/>
        <p:nvPr/>
      </p:nvGrpSpPr>
      <p:grpSpPr>
        <a:xfrm>
          <a:off x="0" y="0"/>
          <a:ext cx="0" cy="0"/>
          <a:chOff x="0" y="0"/>
          <a:chExt cx="0" cy="0"/>
        </a:xfrm>
      </p:grpSpPr>
      <p:pic>
        <p:nvPicPr>
          <p:cNvPr descr="Asset 1.png" id="313" name="Google Shape;313;p24"/>
          <p:cNvPicPr preferRelativeResize="0"/>
          <p:nvPr/>
        </p:nvPicPr>
        <p:blipFill rotWithShape="1">
          <a:blip r:embed="rId3">
            <a:alphaModFix/>
          </a:blip>
          <a:srcRect b="0" l="0" r="0" t="0"/>
          <a:stretch/>
        </p:blipFill>
        <p:spPr>
          <a:xfrm>
            <a:off x="442137" y="2094047"/>
            <a:ext cx="3359462" cy="2222653"/>
          </a:xfrm>
          <a:prstGeom prst="rect">
            <a:avLst/>
          </a:prstGeom>
          <a:noFill/>
          <a:ln>
            <a:noFill/>
          </a:ln>
        </p:spPr>
      </p:pic>
      <p:sp>
        <p:nvSpPr>
          <p:cNvPr id="314" name="Google Shape;314;p24"/>
          <p:cNvSpPr txBox="1"/>
          <p:nvPr/>
        </p:nvSpPr>
        <p:spPr>
          <a:xfrm>
            <a:off x="3997035" y="2681394"/>
            <a:ext cx="3341400" cy="610800"/>
          </a:xfrm>
          <a:prstGeom prst="rect">
            <a:avLst/>
          </a:prstGeom>
          <a:noFill/>
          <a:ln>
            <a:noFill/>
          </a:ln>
        </p:spPr>
        <p:txBody>
          <a:bodyPr anchorCtr="0" anchor="b" bIns="16225" lIns="16225" spcFirstLastPara="1" rIns="16225" wrap="square" tIns="16225">
            <a:noAutofit/>
          </a:bodyPr>
          <a:lstStyle/>
          <a:p>
            <a:pPr indent="0" lvl="0" marL="0" marR="0" rtl="0" algn="l">
              <a:lnSpc>
                <a:spcPct val="90000"/>
              </a:lnSpc>
              <a:spcBef>
                <a:spcPts val="0"/>
              </a:spcBef>
              <a:spcAft>
                <a:spcPts val="0"/>
              </a:spcAft>
              <a:buClr>
                <a:srgbClr val="D81F27"/>
              </a:buClr>
              <a:buSzPts val="4100"/>
              <a:buFont typeface="Montserrat"/>
              <a:buNone/>
            </a:pPr>
            <a:r>
              <a:rPr b="0" i="0" lang="en-US" sz="4100" u="none" cap="none" strike="noStrike">
                <a:solidFill>
                  <a:srgbClr val="990000"/>
                </a:solidFill>
                <a:latin typeface="Montserrat"/>
                <a:ea typeface="Montserrat"/>
                <a:cs typeface="Montserrat"/>
                <a:sym typeface="Montserrat"/>
              </a:rPr>
              <a:t>THANK</a:t>
            </a:r>
            <a:r>
              <a:rPr b="0" i="0" lang="en-US" sz="4100" u="none" cap="none" strike="noStrike">
                <a:solidFill>
                  <a:srgbClr val="D81F27"/>
                </a:solidFill>
                <a:latin typeface="Montserrat"/>
                <a:ea typeface="Montserrat"/>
                <a:cs typeface="Montserrat"/>
                <a:sym typeface="Montserrat"/>
              </a:rPr>
              <a:t> </a:t>
            </a:r>
            <a:r>
              <a:rPr b="0" i="0" lang="en-US" sz="4100" u="none" cap="none" strike="noStrike">
                <a:solidFill>
                  <a:srgbClr val="FFFFFF"/>
                </a:solidFill>
                <a:latin typeface="Montserrat"/>
                <a:ea typeface="Montserrat"/>
                <a:cs typeface="Montserrat"/>
                <a:sym typeface="Montserrat"/>
              </a:rPr>
              <a:t>YOU</a:t>
            </a:r>
            <a:endParaRPr sz="300"/>
          </a:p>
        </p:txBody>
      </p:sp>
      <p:sp>
        <p:nvSpPr>
          <p:cNvPr id="315" name="Google Shape;315;p24"/>
          <p:cNvSpPr txBox="1"/>
          <p:nvPr/>
        </p:nvSpPr>
        <p:spPr>
          <a:xfrm>
            <a:off x="4047276" y="3292207"/>
            <a:ext cx="3341400" cy="947700"/>
          </a:xfrm>
          <a:prstGeom prst="rect">
            <a:avLst/>
          </a:prstGeom>
          <a:noFill/>
          <a:ln>
            <a:noFill/>
          </a:ln>
        </p:spPr>
        <p:txBody>
          <a:bodyPr anchorCtr="0" anchor="t" bIns="16225" lIns="16225" spcFirstLastPara="1" rIns="16225" wrap="square" tIns="16225">
            <a:noAutofit/>
          </a:bodyPr>
          <a:lstStyle/>
          <a:p>
            <a:pPr indent="0" lvl="0" marL="0" rtl="0" algn="l">
              <a:lnSpc>
                <a:spcPct val="110000"/>
              </a:lnSpc>
              <a:spcBef>
                <a:spcPts val="0"/>
              </a:spcBef>
              <a:spcAft>
                <a:spcPts val="0"/>
              </a:spcAft>
              <a:buClr>
                <a:srgbClr val="231F20"/>
              </a:buClr>
              <a:buSzPts val="1300"/>
              <a:buFont typeface="Questrial"/>
              <a:buNone/>
            </a:pPr>
            <a:r>
              <a:rPr lang="en-US" sz="1300">
                <a:solidFill>
                  <a:srgbClr val="FFFFFF"/>
                </a:solidFill>
                <a:latin typeface="Questrial"/>
                <a:ea typeface="Questrial"/>
                <a:cs typeface="Questrial"/>
                <a:sym typeface="Questrial"/>
              </a:rPr>
              <a:t>For the opportunity to guide you through your home buying process.  While the process can seem daunting, rest assured, we are here to guide, educate, network, advocate and negotiate on your behalf. </a:t>
            </a:r>
            <a:endParaRPr sz="300">
              <a:solidFill>
                <a:srgbClr val="FFFFFF"/>
              </a:solidFill>
            </a:endParaRPr>
          </a:p>
        </p:txBody>
      </p:sp>
      <p:sp>
        <p:nvSpPr>
          <p:cNvPr id="316" name="Google Shape;316;p24"/>
          <p:cNvSpPr txBox="1"/>
          <p:nvPr/>
        </p:nvSpPr>
        <p:spPr>
          <a:xfrm>
            <a:off x="2736938" y="6855226"/>
            <a:ext cx="3240900" cy="1092300"/>
          </a:xfrm>
          <a:prstGeom prst="rect">
            <a:avLst/>
          </a:prstGeom>
          <a:noFill/>
          <a:ln>
            <a:noFill/>
          </a:ln>
        </p:spPr>
        <p:txBody>
          <a:bodyPr anchorCtr="0" anchor="t" bIns="16225" lIns="16225" spcFirstLastPara="1" rIns="16225" wrap="square" tIns="16225">
            <a:noAutofit/>
          </a:bodyPr>
          <a:lstStyle/>
          <a:p>
            <a:pPr indent="0" lvl="0" marL="0" marR="0" rtl="0" algn="l">
              <a:lnSpc>
                <a:spcPct val="140000"/>
              </a:lnSpc>
              <a:spcBef>
                <a:spcPts val="0"/>
              </a:spcBef>
              <a:spcAft>
                <a:spcPts val="0"/>
              </a:spcAft>
              <a:buClr>
                <a:srgbClr val="FFFFFF"/>
              </a:buClr>
              <a:buSzPts val="1700"/>
              <a:buFont typeface="Montserrat"/>
              <a:buNone/>
            </a:pPr>
            <a:r>
              <a:rPr lang="en-US" sz="1700">
                <a:solidFill>
                  <a:srgbClr val="FFFFFF"/>
                </a:solidFill>
                <a:latin typeface="Montserrat"/>
                <a:ea typeface="Montserrat"/>
                <a:cs typeface="Montserrat"/>
                <a:sym typeface="Montserrat"/>
              </a:rPr>
              <a:t>Your Name</a:t>
            </a:r>
            <a:endParaRPr sz="300"/>
          </a:p>
          <a:p>
            <a:pPr indent="0" lvl="0" marL="0" marR="0" rtl="0" algn="l">
              <a:lnSpc>
                <a:spcPct val="110000"/>
              </a:lnSpc>
              <a:spcBef>
                <a:spcPts val="0"/>
              </a:spcBef>
              <a:spcAft>
                <a:spcPts val="0"/>
              </a:spcAft>
              <a:buClr>
                <a:srgbClr val="FFFFFF"/>
              </a:buClr>
              <a:buSzPts val="1200"/>
              <a:buFont typeface="Questrial"/>
              <a:buNone/>
            </a:pPr>
            <a:r>
              <a:rPr lang="en-US" sz="1200">
                <a:solidFill>
                  <a:srgbClr val="FFFFFF"/>
                </a:solidFill>
                <a:latin typeface="Questrial"/>
                <a:ea typeface="Questrial"/>
                <a:cs typeface="Questrial"/>
                <a:sym typeface="Questrial"/>
              </a:rPr>
              <a:t>Phone number</a:t>
            </a:r>
            <a:endParaRPr sz="1200">
              <a:solidFill>
                <a:srgbClr val="FFFFFF"/>
              </a:solidFill>
              <a:latin typeface="Questrial"/>
              <a:ea typeface="Questrial"/>
              <a:cs typeface="Questrial"/>
              <a:sym typeface="Questrial"/>
            </a:endParaRPr>
          </a:p>
          <a:p>
            <a:pPr indent="0" lvl="0" marL="0" marR="0" rtl="0" algn="l">
              <a:lnSpc>
                <a:spcPct val="110000"/>
              </a:lnSpc>
              <a:spcBef>
                <a:spcPts val="0"/>
              </a:spcBef>
              <a:spcAft>
                <a:spcPts val="0"/>
              </a:spcAft>
              <a:buClr>
                <a:srgbClr val="FFFFFF"/>
              </a:buClr>
              <a:buSzPts val="1200"/>
              <a:buFont typeface="Questrial"/>
              <a:buNone/>
            </a:pPr>
            <a:r>
              <a:rPr lang="en-US" sz="1200">
                <a:solidFill>
                  <a:srgbClr val="FFFFFF"/>
                </a:solidFill>
                <a:latin typeface="Questrial"/>
                <a:ea typeface="Questrial"/>
                <a:cs typeface="Questrial"/>
                <a:sym typeface="Questrial"/>
              </a:rPr>
              <a:t>E-mail address</a:t>
            </a:r>
            <a:endParaRPr sz="1200">
              <a:solidFill>
                <a:srgbClr val="FFFFFF"/>
              </a:solidFill>
              <a:latin typeface="Questrial"/>
              <a:ea typeface="Questrial"/>
              <a:cs typeface="Questrial"/>
              <a:sym typeface="Questrial"/>
            </a:endParaRPr>
          </a:p>
          <a:p>
            <a:pPr indent="0" lvl="0" marL="0" marR="0" rtl="0" algn="l">
              <a:lnSpc>
                <a:spcPct val="110000"/>
              </a:lnSpc>
              <a:spcBef>
                <a:spcPts val="0"/>
              </a:spcBef>
              <a:spcAft>
                <a:spcPts val="0"/>
              </a:spcAft>
              <a:buClr>
                <a:srgbClr val="FFFFFF"/>
              </a:buClr>
              <a:buSzPts val="1200"/>
              <a:buFont typeface="Questrial"/>
              <a:buNone/>
            </a:pPr>
            <a:r>
              <a:rPr lang="en-US" sz="1200">
                <a:solidFill>
                  <a:srgbClr val="FFFFFF"/>
                </a:solidFill>
                <a:latin typeface="Questrial"/>
                <a:ea typeface="Questrial"/>
                <a:cs typeface="Questrial"/>
                <a:sym typeface="Questrial"/>
              </a:rPr>
              <a:t>Website</a:t>
            </a:r>
            <a:endParaRPr sz="1200">
              <a:solidFill>
                <a:srgbClr val="FFFFFF"/>
              </a:solidFill>
              <a:latin typeface="Questrial"/>
              <a:ea typeface="Questrial"/>
              <a:cs typeface="Questrial"/>
              <a:sym typeface="Questrial"/>
            </a:endParaRPr>
          </a:p>
        </p:txBody>
      </p:sp>
      <p:pic>
        <p:nvPicPr>
          <p:cNvPr id="317" name="Google Shape;317;p24"/>
          <p:cNvPicPr preferRelativeResize="0"/>
          <p:nvPr/>
        </p:nvPicPr>
        <p:blipFill>
          <a:blip r:embed="rId4">
            <a:alphaModFix/>
          </a:blip>
          <a:stretch>
            <a:fillRect/>
          </a:stretch>
        </p:blipFill>
        <p:spPr>
          <a:xfrm>
            <a:off x="2198722" y="8704325"/>
            <a:ext cx="3353241" cy="748526"/>
          </a:xfrm>
          <a:prstGeom prst="rect">
            <a:avLst/>
          </a:prstGeom>
          <a:noFill/>
          <a:ln>
            <a:noFill/>
          </a:ln>
        </p:spPr>
      </p:pic>
      <p:sp>
        <p:nvSpPr>
          <p:cNvPr id="318" name="Google Shape;318;p24"/>
          <p:cNvSpPr txBox="1"/>
          <p:nvPr/>
        </p:nvSpPr>
        <p:spPr>
          <a:xfrm>
            <a:off x="1522096" y="9635953"/>
            <a:ext cx="4728300" cy="366900"/>
          </a:xfrm>
          <a:prstGeom prst="rect">
            <a:avLst/>
          </a:prstGeom>
          <a:noFill/>
          <a:ln>
            <a:noFill/>
          </a:ln>
        </p:spPr>
        <p:txBody>
          <a:bodyPr anchorCtr="0" anchor="t" bIns="21350" lIns="21350" spcFirstLastPara="1" rIns="21350" wrap="square" tIns="21350">
            <a:noAutofit/>
          </a:bodyPr>
          <a:lstStyle/>
          <a:p>
            <a:pPr indent="0" lvl="0" marL="0" rtl="0" algn="ctr">
              <a:spcBef>
                <a:spcPts val="0"/>
              </a:spcBef>
              <a:spcAft>
                <a:spcPts val="0"/>
              </a:spcAft>
              <a:buNone/>
            </a:pPr>
            <a:r>
              <a:rPr lang="en-US" sz="1400">
                <a:latin typeface="Questrial"/>
                <a:ea typeface="Questrial"/>
                <a:cs typeface="Questrial"/>
                <a:sym typeface="Questrial"/>
              </a:rPr>
              <a:t>Each office is independently owned and operated.</a:t>
            </a:r>
            <a:endParaRPr sz="1400">
              <a:latin typeface="Questrial"/>
              <a:ea typeface="Questrial"/>
              <a:cs typeface="Questrial"/>
              <a:sym typeface="Questrial"/>
            </a:endParaRPr>
          </a:p>
        </p:txBody>
      </p:sp>
      <p:sp>
        <p:nvSpPr>
          <p:cNvPr id="319" name="Google Shape;319;p24"/>
          <p:cNvSpPr txBox="1"/>
          <p:nvPr/>
        </p:nvSpPr>
        <p:spPr>
          <a:xfrm>
            <a:off x="50" y="5122875"/>
            <a:ext cx="7772400" cy="7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FFFFFF"/>
                </a:solidFill>
                <a:latin typeface="Calibri"/>
                <a:ea typeface="Calibri"/>
                <a:cs typeface="Calibri"/>
                <a:sym typeface="Calibri"/>
              </a:rPr>
              <a:t>IN THIS TOGETHER</a:t>
            </a:r>
            <a:endParaRPr>
              <a:solidFill>
                <a:srgbClr val="FFFFFF"/>
              </a:solidFill>
            </a:endParaRPr>
          </a:p>
        </p:txBody>
      </p:sp>
      <p:grpSp>
        <p:nvGrpSpPr>
          <p:cNvPr id="320" name="Google Shape;320;p24"/>
          <p:cNvGrpSpPr/>
          <p:nvPr/>
        </p:nvGrpSpPr>
        <p:grpSpPr>
          <a:xfrm>
            <a:off x="2736959" y="5898113"/>
            <a:ext cx="2298471" cy="200304"/>
            <a:chOff x="-2" y="12"/>
            <a:chExt cx="1921477" cy="197150"/>
          </a:xfrm>
        </p:grpSpPr>
        <p:grpSp>
          <p:nvGrpSpPr>
            <p:cNvPr id="321" name="Google Shape;321;p24"/>
            <p:cNvGrpSpPr/>
            <p:nvPr/>
          </p:nvGrpSpPr>
          <p:grpSpPr>
            <a:xfrm>
              <a:off x="-1" y="120169"/>
              <a:ext cx="1921476" cy="76993"/>
              <a:chOff x="-1" y="12"/>
              <a:chExt cx="1921476" cy="76993"/>
            </a:xfrm>
          </p:grpSpPr>
          <p:sp>
            <p:nvSpPr>
              <p:cNvPr id="322" name="Google Shape;322;p24"/>
              <p:cNvSpPr/>
              <p:nvPr/>
            </p:nvSpPr>
            <p:spPr>
              <a:xfrm rot="-2743149">
                <a:off x="10047" y="14413"/>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3" name="Google Shape;323;p24"/>
              <p:cNvSpPr/>
              <p:nvPr/>
            </p:nvSpPr>
            <p:spPr>
              <a:xfrm rot="-2744260">
                <a:off x="179135" y="12561"/>
                <a:ext cx="49431"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4" name="Google Shape;324;p24"/>
              <p:cNvSpPr/>
              <p:nvPr/>
            </p:nvSpPr>
            <p:spPr>
              <a:xfrm rot="-2743149">
                <a:off x="346984" y="10697"/>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5" name="Google Shape;325;p24"/>
              <p:cNvSpPr/>
              <p:nvPr/>
            </p:nvSpPr>
            <p:spPr>
              <a:xfrm rot="-2744260">
                <a:off x="515460" y="14419"/>
                <a:ext cx="49431" cy="50704"/>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6" name="Google Shape;326;p24"/>
              <p:cNvSpPr/>
              <p:nvPr/>
            </p:nvSpPr>
            <p:spPr>
              <a:xfrm rot="-2744260">
                <a:off x="683301" y="12561"/>
                <a:ext cx="49431"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7" name="Google Shape;327;p24"/>
              <p:cNvSpPr/>
              <p:nvPr/>
            </p:nvSpPr>
            <p:spPr>
              <a:xfrm rot="-2743149">
                <a:off x="851151" y="16890"/>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8" name="Google Shape;328;p24"/>
              <p:cNvSpPr/>
              <p:nvPr/>
            </p:nvSpPr>
            <p:spPr>
              <a:xfrm rot="-2744260">
                <a:off x="1020238" y="15039"/>
                <a:ext cx="49431"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9" name="Google Shape;329;p24"/>
              <p:cNvSpPr/>
              <p:nvPr/>
            </p:nvSpPr>
            <p:spPr>
              <a:xfrm rot="-2743149">
                <a:off x="1188088" y="13174"/>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0" name="Google Shape;330;p24"/>
              <p:cNvSpPr/>
              <p:nvPr/>
            </p:nvSpPr>
            <p:spPr>
              <a:xfrm rot="-2744260">
                <a:off x="1356564" y="10703"/>
                <a:ext cx="49431" cy="50704"/>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1" name="Google Shape;331;p24"/>
              <p:cNvSpPr/>
              <p:nvPr/>
            </p:nvSpPr>
            <p:spPr>
              <a:xfrm rot="-2743149">
                <a:off x="1523786" y="15652"/>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2" name="Google Shape;332;p24"/>
              <p:cNvSpPr/>
              <p:nvPr/>
            </p:nvSpPr>
            <p:spPr>
              <a:xfrm rot="-2744260">
                <a:off x="1692874" y="13800"/>
                <a:ext cx="49431"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3" name="Google Shape;333;p24"/>
              <p:cNvSpPr/>
              <p:nvPr/>
            </p:nvSpPr>
            <p:spPr>
              <a:xfrm rot="-2743149">
                <a:off x="1860723" y="11935"/>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334" name="Google Shape;334;p24"/>
            <p:cNvGrpSpPr/>
            <p:nvPr/>
          </p:nvGrpSpPr>
          <p:grpSpPr>
            <a:xfrm>
              <a:off x="-2" y="12"/>
              <a:ext cx="1921476" cy="76993"/>
              <a:chOff x="-1" y="12"/>
              <a:chExt cx="1921476" cy="76993"/>
            </a:xfrm>
          </p:grpSpPr>
          <p:sp>
            <p:nvSpPr>
              <p:cNvPr id="335" name="Google Shape;335;p24"/>
              <p:cNvSpPr/>
              <p:nvPr/>
            </p:nvSpPr>
            <p:spPr>
              <a:xfrm rot="-2743149">
                <a:off x="10047" y="14413"/>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6" name="Google Shape;336;p24"/>
              <p:cNvSpPr/>
              <p:nvPr/>
            </p:nvSpPr>
            <p:spPr>
              <a:xfrm rot="-2744260">
                <a:off x="179135" y="12561"/>
                <a:ext cx="49431"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7" name="Google Shape;337;p24"/>
              <p:cNvSpPr/>
              <p:nvPr/>
            </p:nvSpPr>
            <p:spPr>
              <a:xfrm rot="-2743149">
                <a:off x="346984" y="10697"/>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8" name="Google Shape;338;p24"/>
              <p:cNvSpPr/>
              <p:nvPr/>
            </p:nvSpPr>
            <p:spPr>
              <a:xfrm rot="-2744260">
                <a:off x="515460" y="14419"/>
                <a:ext cx="49431" cy="50704"/>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9" name="Google Shape;339;p24"/>
              <p:cNvSpPr/>
              <p:nvPr/>
            </p:nvSpPr>
            <p:spPr>
              <a:xfrm rot="-2744260">
                <a:off x="683301" y="12561"/>
                <a:ext cx="49431"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0" name="Google Shape;340;p24"/>
              <p:cNvSpPr/>
              <p:nvPr/>
            </p:nvSpPr>
            <p:spPr>
              <a:xfrm rot="-2743149">
                <a:off x="851151" y="16890"/>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1" name="Google Shape;341;p24"/>
              <p:cNvSpPr/>
              <p:nvPr/>
            </p:nvSpPr>
            <p:spPr>
              <a:xfrm rot="-2744260">
                <a:off x="1020239" y="15039"/>
                <a:ext cx="49431"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2" name="Google Shape;342;p24"/>
              <p:cNvSpPr/>
              <p:nvPr/>
            </p:nvSpPr>
            <p:spPr>
              <a:xfrm rot="-2743149">
                <a:off x="1188088" y="13174"/>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3" name="Google Shape;343;p24"/>
              <p:cNvSpPr/>
              <p:nvPr/>
            </p:nvSpPr>
            <p:spPr>
              <a:xfrm rot="-2744260">
                <a:off x="1356564" y="10704"/>
                <a:ext cx="49431" cy="50704"/>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4" name="Google Shape;344;p24"/>
              <p:cNvSpPr/>
              <p:nvPr/>
            </p:nvSpPr>
            <p:spPr>
              <a:xfrm rot="-2743149">
                <a:off x="1523786" y="15652"/>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5" name="Google Shape;345;p24"/>
              <p:cNvSpPr/>
              <p:nvPr/>
            </p:nvSpPr>
            <p:spPr>
              <a:xfrm rot="-2744260">
                <a:off x="1692874" y="13801"/>
                <a:ext cx="49431"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6" name="Google Shape;346;p24"/>
              <p:cNvSpPr/>
              <p:nvPr/>
            </p:nvSpPr>
            <p:spPr>
              <a:xfrm rot="-2743149">
                <a:off x="1860723" y="11936"/>
                <a:ext cx="50704" cy="49431"/>
              </a:xfrm>
              <a:prstGeom prst="ellipse">
                <a:avLst/>
              </a:prstGeom>
              <a:solidFill>
                <a:srgbClr val="990000"/>
              </a:solidFill>
              <a:ln cap="flat" cmpd="sng" w="9525">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pic>
        <p:nvPicPr>
          <p:cNvPr id="347" name="Google Shape;347;p24"/>
          <p:cNvPicPr preferRelativeResize="0"/>
          <p:nvPr/>
        </p:nvPicPr>
        <p:blipFill>
          <a:blip r:embed="rId5">
            <a:alphaModFix/>
          </a:blip>
          <a:stretch>
            <a:fillRect/>
          </a:stretch>
        </p:blipFill>
        <p:spPr>
          <a:xfrm>
            <a:off x="6717275" y="9226391"/>
            <a:ext cx="671400" cy="642307"/>
          </a:xfrm>
          <a:prstGeom prst="rect">
            <a:avLst/>
          </a:prstGeom>
          <a:noFill/>
          <a:ln>
            <a:noFill/>
          </a:ln>
        </p:spPr>
      </p:pic>
      <p:pic>
        <p:nvPicPr>
          <p:cNvPr id="348" name="Google Shape;348;p24"/>
          <p:cNvPicPr preferRelativeResize="0"/>
          <p:nvPr/>
        </p:nvPicPr>
        <p:blipFill>
          <a:blip r:embed="rId6">
            <a:alphaModFix/>
          </a:blip>
          <a:stretch>
            <a:fillRect/>
          </a:stretch>
        </p:blipFill>
        <p:spPr>
          <a:xfrm>
            <a:off x="248222" y="9226408"/>
            <a:ext cx="671400" cy="7694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KW Red.png" id="131" name="Google Shape;131;p11"/>
          <p:cNvPicPr preferRelativeResize="0"/>
          <p:nvPr/>
        </p:nvPicPr>
        <p:blipFill rotWithShape="1">
          <a:blip r:embed="rId3">
            <a:alphaModFix/>
          </a:blip>
          <a:srcRect b="0" l="0" r="0" t="0"/>
          <a:stretch/>
        </p:blipFill>
        <p:spPr>
          <a:xfrm>
            <a:off x="5753191" y="6728916"/>
            <a:ext cx="1564757" cy="1035825"/>
          </a:xfrm>
          <a:prstGeom prst="rect">
            <a:avLst/>
          </a:prstGeom>
          <a:noFill/>
          <a:ln>
            <a:noFill/>
          </a:ln>
        </p:spPr>
      </p:pic>
      <p:sp>
        <p:nvSpPr>
          <p:cNvPr id="132" name="Google Shape;132;p11"/>
          <p:cNvSpPr txBox="1"/>
          <p:nvPr/>
        </p:nvSpPr>
        <p:spPr>
          <a:xfrm>
            <a:off x="2856325" y="274726"/>
            <a:ext cx="4687800" cy="2727000"/>
          </a:xfrm>
          <a:prstGeom prst="rect">
            <a:avLst/>
          </a:prstGeom>
          <a:noFill/>
          <a:ln>
            <a:noFill/>
          </a:ln>
        </p:spPr>
        <p:txBody>
          <a:bodyPr anchorCtr="0" anchor="t" bIns="16225" lIns="16225" spcFirstLastPara="1" rIns="16225" wrap="square" tIns="16225">
            <a:noAutofit/>
          </a:bodyPr>
          <a:lstStyle/>
          <a:p>
            <a:pPr indent="0" lvl="0" marL="0" marR="0" rtl="0" algn="l">
              <a:lnSpc>
                <a:spcPct val="90000"/>
              </a:lnSpc>
              <a:spcBef>
                <a:spcPts val="0"/>
              </a:spcBef>
              <a:spcAft>
                <a:spcPts val="0"/>
              </a:spcAft>
              <a:buClr>
                <a:srgbClr val="D81F27"/>
              </a:buClr>
              <a:buSzPts val="1700"/>
              <a:buFont typeface="Montserrat"/>
              <a:buNone/>
            </a:pPr>
            <a:r>
              <a:rPr b="1" lang="en-US" sz="2400">
                <a:solidFill>
                  <a:srgbClr val="CC0000"/>
                </a:solidFill>
                <a:latin typeface="Montserrat"/>
                <a:ea typeface="Montserrat"/>
                <a:cs typeface="Montserrat"/>
                <a:sym typeface="Montserrat"/>
              </a:rPr>
              <a:t>Y</a:t>
            </a:r>
            <a:r>
              <a:rPr b="1" lang="en-US" sz="2400">
                <a:solidFill>
                  <a:srgbClr val="CC0000"/>
                </a:solidFill>
                <a:latin typeface="Montserrat"/>
                <a:ea typeface="Montserrat"/>
                <a:cs typeface="Montserrat"/>
                <a:sym typeface="Montserrat"/>
              </a:rPr>
              <a:t>our name</a:t>
            </a:r>
            <a:endParaRPr b="1" sz="2400">
              <a:solidFill>
                <a:srgbClr val="CC0000"/>
              </a:solidFill>
              <a:latin typeface="Montserrat"/>
              <a:ea typeface="Montserrat"/>
              <a:cs typeface="Montserrat"/>
              <a:sym typeface="Montserrat"/>
            </a:endParaRPr>
          </a:p>
          <a:p>
            <a:pPr indent="0" lvl="0" marL="0" marR="0" rtl="0" algn="l">
              <a:lnSpc>
                <a:spcPct val="90000"/>
              </a:lnSpc>
              <a:spcBef>
                <a:spcPts val="0"/>
              </a:spcBef>
              <a:spcAft>
                <a:spcPts val="0"/>
              </a:spcAft>
              <a:buClr>
                <a:srgbClr val="D81F27"/>
              </a:buClr>
              <a:buSzPts val="1000"/>
              <a:buFont typeface="Montserrat"/>
              <a:buNone/>
            </a:pPr>
            <a:r>
              <a:t/>
            </a:r>
            <a:endParaRPr i="0" sz="1200" u="none" cap="none" strike="noStrike">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Clr>
                <a:srgbClr val="808080"/>
              </a:buClr>
              <a:buSzPts val="300"/>
              <a:buFont typeface="Calibri"/>
              <a:buNone/>
            </a:pPr>
            <a:r>
              <a:rPr lang="en-US" sz="1200">
                <a:solidFill>
                  <a:srgbClr val="58595B"/>
                </a:solidFill>
                <a:latin typeface="Questrial"/>
                <a:ea typeface="Questrial"/>
                <a:cs typeface="Questrial"/>
                <a:sym typeface="Questrial"/>
              </a:rPr>
              <a:t>Make a personal connection by sharing your bio, but make sure it’s relevant to real estate and how this is your passion. </a:t>
            </a:r>
            <a:endParaRPr sz="1200">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Clr>
                <a:srgbClr val="808080"/>
              </a:buClr>
              <a:buSzPts val="300"/>
              <a:buFont typeface="Calibri"/>
              <a:buNone/>
            </a:pPr>
            <a:r>
              <a:t/>
            </a:r>
            <a:endParaRPr sz="1200">
              <a:solidFill>
                <a:srgbClr val="58595B"/>
              </a:solidFill>
              <a:latin typeface="Questrial"/>
              <a:ea typeface="Questrial"/>
              <a:cs typeface="Questrial"/>
              <a:sym typeface="Questrial"/>
            </a:endParaRPr>
          </a:p>
          <a:p>
            <a:pPr indent="0" lvl="0" marL="0" rtl="0" algn="just">
              <a:lnSpc>
                <a:spcPct val="150000"/>
              </a:lnSpc>
              <a:spcBef>
                <a:spcPts val="0"/>
              </a:spcBef>
              <a:spcAft>
                <a:spcPts val="0"/>
              </a:spcAft>
              <a:buClr>
                <a:srgbClr val="808080"/>
              </a:buClr>
              <a:buSzPts val="300"/>
              <a:buFont typeface="Calibri"/>
              <a:buNone/>
            </a:pPr>
            <a:r>
              <a:rPr lang="en-US" sz="1200">
                <a:solidFill>
                  <a:srgbClr val="58595B"/>
                </a:solidFill>
                <a:latin typeface="Questrial"/>
                <a:ea typeface="Questrial"/>
                <a:cs typeface="Questrial"/>
                <a:sym typeface="Questrial"/>
              </a:rPr>
              <a:t>This is not your resume! Keep it short and impressive. Focus on your results in selling and buying real estate. What makes you an expert? Why should they trust you with their house? What sets you apart from the competition?</a:t>
            </a:r>
            <a:endParaRPr sz="1200">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Clr>
                <a:srgbClr val="808080"/>
              </a:buClr>
              <a:buSzPts val="300"/>
              <a:buFont typeface="Calibri"/>
              <a:buNone/>
            </a:pPr>
            <a:r>
              <a:t/>
            </a:r>
            <a:endParaRPr sz="1200">
              <a:solidFill>
                <a:srgbClr val="808080"/>
              </a:solidFill>
              <a:latin typeface="Calibri"/>
              <a:ea typeface="Calibri"/>
              <a:cs typeface="Calibri"/>
              <a:sym typeface="Calibri"/>
            </a:endParaRPr>
          </a:p>
          <a:p>
            <a:pPr indent="0" lvl="0" marL="0" rtl="0" algn="l">
              <a:lnSpc>
                <a:spcPct val="150000"/>
              </a:lnSpc>
              <a:spcBef>
                <a:spcPts val="0"/>
              </a:spcBef>
              <a:spcAft>
                <a:spcPts val="0"/>
              </a:spcAft>
              <a:buClr>
                <a:srgbClr val="808080"/>
              </a:buClr>
              <a:buSzPts val="300"/>
              <a:buFont typeface="Calibri"/>
              <a:buNone/>
            </a:pPr>
            <a:r>
              <a:t/>
            </a:r>
            <a:endParaRPr sz="1200">
              <a:solidFill>
                <a:srgbClr val="808080"/>
              </a:solidFill>
              <a:latin typeface="Calibri"/>
              <a:ea typeface="Calibri"/>
              <a:cs typeface="Calibri"/>
              <a:sym typeface="Calibri"/>
            </a:endParaRPr>
          </a:p>
          <a:p>
            <a:pPr indent="0" lvl="0" marL="0" rtl="0" algn="l">
              <a:lnSpc>
                <a:spcPct val="150000"/>
              </a:lnSpc>
              <a:spcBef>
                <a:spcPts val="0"/>
              </a:spcBef>
              <a:spcAft>
                <a:spcPts val="0"/>
              </a:spcAft>
              <a:buClr>
                <a:srgbClr val="808080"/>
              </a:buClr>
              <a:buSzPts val="300"/>
              <a:buFont typeface="Calibri"/>
              <a:buNone/>
            </a:pPr>
            <a:r>
              <a:t/>
            </a:r>
            <a:endParaRPr sz="1200">
              <a:solidFill>
                <a:srgbClr val="808080"/>
              </a:solidFill>
              <a:latin typeface="Calibri"/>
              <a:ea typeface="Calibri"/>
              <a:cs typeface="Calibri"/>
              <a:sym typeface="Calibri"/>
            </a:endParaRPr>
          </a:p>
          <a:p>
            <a:pPr indent="0" lvl="0" marL="0" rtl="0" algn="ctr">
              <a:lnSpc>
                <a:spcPct val="150000"/>
              </a:lnSpc>
              <a:spcBef>
                <a:spcPts val="0"/>
              </a:spcBef>
              <a:spcAft>
                <a:spcPts val="0"/>
              </a:spcAft>
              <a:buClr>
                <a:srgbClr val="808080"/>
              </a:buClr>
              <a:buSzPts val="300"/>
              <a:buFont typeface="Calibri"/>
              <a:buNone/>
            </a:pPr>
            <a:r>
              <a:t/>
            </a:r>
            <a:endParaRPr sz="1200">
              <a:solidFill>
                <a:srgbClr val="808080"/>
              </a:solidFill>
              <a:latin typeface="Calibri"/>
              <a:ea typeface="Calibri"/>
              <a:cs typeface="Calibri"/>
              <a:sym typeface="Calibri"/>
            </a:endParaRPr>
          </a:p>
        </p:txBody>
      </p:sp>
      <p:sp>
        <p:nvSpPr>
          <p:cNvPr id="133" name="Google Shape;133;p11"/>
          <p:cNvSpPr txBox="1"/>
          <p:nvPr/>
        </p:nvSpPr>
        <p:spPr>
          <a:xfrm>
            <a:off x="426608" y="3711568"/>
            <a:ext cx="2289300" cy="755100"/>
          </a:xfrm>
          <a:prstGeom prst="rect">
            <a:avLst/>
          </a:prstGeom>
          <a:noFill/>
          <a:ln>
            <a:noFill/>
          </a:ln>
        </p:spPr>
        <p:txBody>
          <a:bodyPr anchorCtr="0" anchor="b" bIns="16225" lIns="16225" spcFirstLastPara="1" rIns="16225" wrap="square" tIns="16225">
            <a:noAutofit/>
          </a:bodyPr>
          <a:lstStyle/>
          <a:p>
            <a:pPr indent="0" lvl="0" marL="0" marR="0" rtl="0" algn="l">
              <a:lnSpc>
                <a:spcPct val="115000"/>
              </a:lnSpc>
              <a:spcBef>
                <a:spcPts val="0"/>
              </a:spcBef>
              <a:spcAft>
                <a:spcPts val="0"/>
              </a:spcAft>
              <a:buClr>
                <a:srgbClr val="020000"/>
              </a:buClr>
              <a:buSzPts val="1200"/>
              <a:buFont typeface="Questrial"/>
              <a:buNone/>
            </a:pPr>
            <a:r>
              <a:rPr b="1" lang="en-US" sz="1200">
                <a:solidFill>
                  <a:srgbClr val="58595B"/>
                </a:solidFill>
                <a:latin typeface="Questrial"/>
                <a:ea typeface="Questrial"/>
                <a:cs typeface="Questrial"/>
                <a:sym typeface="Questrial"/>
              </a:rPr>
              <a:t>Your Name</a:t>
            </a:r>
            <a:endParaRPr b="1" sz="1200">
              <a:solidFill>
                <a:srgbClr val="58595B"/>
              </a:solidFill>
              <a:latin typeface="Questrial"/>
              <a:ea typeface="Questrial"/>
              <a:cs typeface="Questrial"/>
              <a:sym typeface="Questrial"/>
            </a:endParaRPr>
          </a:p>
          <a:p>
            <a:pPr indent="0" lvl="0" marL="0" marR="0" rtl="0" algn="l">
              <a:lnSpc>
                <a:spcPct val="115000"/>
              </a:lnSpc>
              <a:spcBef>
                <a:spcPts val="0"/>
              </a:spcBef>
              <a:spcAft>
                <a:spcPts val="0"/>
              </a:spcAft>
              <a:buClr>
                <a:srgbClr val="020000"/>
              </a:buClr>
              <a:buSzPts val="1200"/>
              <a:buFont typeface="Questrial"/>
              <a:buNone/>
            </a:pPr>
            <a:r>
              <a:rPr b="1" lang="en-US" sz="1200">
                <a:solidFill>
                  <a:srgbClr val="58595B"/>
                </a:solidFill>
                <a:latin typeface="Questrial"/>
                <a:ea typeface="Questrial"/>
                <a:cs typeface="Questrial"/>
                <a:sym typeface="Questrial"/>
              </a:rPr>
              <a:t>Phone Number</a:t>
            </a:r>
            <a:endParaRPr b="1" sz="1200">
              <a:solidFill>
                <a:srgbClr val="58595B"/>
              </a:solidFill>
              <a:latin typeface="Questrial"/>
              <a:ea typeface="Questrial"/>
              <a:cs typeface="Questrial"/>
              <a:sym typeface="Questrial"/>
            </a:endParaRPr>
          </a:p>
          <a:p>
            <a:pPr indent="0" lvl="0" marL="0" marR="0" rtl="0" algn="l">
              <a:lnSpc>
                <a:spcPct val="115000"/>
              </a:lnSpc>
              <a:spcBef>
                <a:spcPts val="0"/>
              </a:spcBef>
              <a:spcAft>
                <a:spcPts val="0"/>
              </a:spcAft>
              <a:buClr>
                <a:srgbClr val="020000"/>
              </a:buClr>
              <a:buSzPts val="1200"/>
              <a:buFont typeface="Questrial"/>
              <a:buNone/>
            </a:pPr>
            <a:r>
              <a:rPr b="1" lang="en-US" sz="1200">
                <a:solidFill>
                  <a:srgbClr val="58595B"/>
                </a:solidFill>
                <a:latin typeface="Questrial"/>
                <a:ea typeface="Questrial"/>
                <a:cs typeface="Questrial"/>
                <a:sym typeface="Questrial"/>
              </a:rPr>
              <a:t>E-mail address</a:t>
            </a:r>
            <a:endParaRPr b="1" sz="1200">
              <a:solidFill>
                <a:srgbClr val="58595B"/>
              </a:solidFill>
              <a:latin typeface="Questrial"/>
              <a:ea typeface="Questrial"/>
              <a:cs typeface="Questrial"/>
              <a:sym typeface="Questrial"/>
            </a:endParaRPr>
          </a:p>
          <a:p>
            <a:pPr indent="0" lvl="0" marL="0" marR="0" rtl="0" algn="l">
              <a:lnSpc>
                <a:spcPct val="100000"/>
              </a:lnSpc>
              <a:spcBef>
                <a:spcPts val="0"/>
              </a:spcBef>
              <a:spcAft>
                <a:spcPts val="0"/>
              </a:spcAft>
              <a:buClr>
                <a:srgbClr val="020000"/>
              </a:buClr>
              <a:buSzPts val="1200"/>
              <a:buFont typeface="Questrial"/>
              <a:buNone/>
            </a:pPr>
            <a:r>
              <a:rPr b="1" lang="en-US" sz="1200">
                <a:solidFill>
                  <a:srgbClr val="58595B"/>
                </a:solidFill>
                <a:latin typeface="Questrial"/>
                <a:ea typeface="Questrial"/>
                <a:cs typeface="Questrial"/>
                <a:sym typeface="Questrial"/>
              </a:rPr>
              <a:t>Facebook Page</a:t>
            </a:r>
            <a:endParaRPr b="1" sz="1200">
              <a:solidFill>
                <a:srgbClr val="58595B"/>
              </a:solidFill>
              <a:latin typeface="Questrial"/>
              <a:ea typeface="Questrial"/>
              <a:cs typeface="Questrial"/>
              <a:sym typeface="Questrial"/>
            </a:endParaRPr>
          </a:p>
          <a:p>
            <a:pPr indent="0" lvl="0" marL="0" marR="0" rtl="0" algn="l">
              <a:lnSpc>
                <a:spcPct val="115000"/>
              </a:lnSpc>
              <a:spcBef>
                <a:spcPts val="0"/>
              </a:spcBef>
              <a:spcAft>
                <a:spcPts val="0"/>
              </a:spcAft>
              <a:buClr>
                <a:srgbClr val="020000"/>
              </a:buClr>
              <a:buSzPts val="1200"/>
              <a:buFont typeface="Questrial"/>
              <a:buNone/>
            </a:pPr>
            <a:r>
              <a:rPr b="1" lang="en-US" sz="1200">
                <a:solidFill>
                  <a:srgbClr val="58595B"/>
                </a:solidFill>
                <a:latin typeface="Questrial"/>
                <a:ea typeface="Questrial"/>
                <a:cs typeface="Questrial"/>
                <a:sym typeface="Questrial"/>
              </a:rPr>
              <a:t>Website</a:t>
            </a:r>
            <a:endParaRPr b="1" sz="1200">
              <a:solidFill>
                <a:srgbClr val="58595B"/>
              </a:solidFill>
              <a:latin typeface="Questrial"/>
              <a:ea typeface="Questrial"/>
              <a:cs typeface="Questrial"/>
              <a:sym typeface="Questrial"/>
            </a:endParaRPr>
          </a:p>
        </p:txBody>
      </p:sp>
      <p:pic>
        <p:nvPicPr>
          <p:cNvPr id="134" name="Google Shape;134;p11"/>
          <p:cNvPicPr preferRelativeResize="0"/>
          <p:nvPr/>
        </p:nvPicPr>
        <p:blipFill rotWithShape="1">
          <a:blip r:embed="rId4">
            <a:alphaModFix/>
          </a:blip>
          <a:srcRect b="0" l="0" r="0" t="0"/>
          <a:stretch/>
        </p:blipFill>
        <p:spPr>
          <a:xfrm>
            <a:off x="426608" y="323592"/>
            <a:ext cx="1870339" cy="2727142"/>
          </a:xfrm>
          <a:prstGeom prst="rect">
            <a:avLst/>
          </a:prstGeom>
          <a:noFill/>
          <a:ln>
            <a:noFill/>
          </a:ln>
        </p:spPr>
      </p:pic>
      <p:sp>
        <p:nvSpPr>
          <p:cNvPr id="135" name="Google Shape;135;p11"/>
          <p:cNvSpPr txBox="1"/>
          <p:nvPr/>
        </p:nvSpPr>
        <p:spPr>
          <a:xfrm>
            <a:off x="426610" y="8501228"/>
            <a:ext cx="7001100" cy="859800"/>
          </a:xfrm>
          <a:prstGeom prst="rect">
            <a:avLst/>
          </a:prstGeom>
          <a:noFill/>
          <a:ln>
            <a:noFill/>
          </a:ln>
        </p:spPr>
        <p:txBody>
          <a:bodyPr anchorCtr="0" anchor="t" bIns="16225" lIns="16225" spcFirstLastPara="1" rIns="16225" wrap="square" tIns="16225">
            <a:noAutofit/>
          </a:bodyPr>
          <a:lstStyle/>
          <a:p>
            <a:pPr indent="0" lvl="0" marL="0" marR="0" rtl="0" algn="l">
              <a:lnSpc>
                <a:spcPct val="100000"/>
              </a:lnSpc>
              <a:spcBef>
                <a:spcPts val="0"/>
              </a:spcBef>
              <a:spcAft>
                <a:spcPts val="0"/>
              </a:spcAft>
              <a:buClr>
                <a:srgbClr val="58595B"/>
              </a:buClr>
              <a:buSzPts val="1000"/>
              <a:buFont typeface="Questrial"/>
              <a:buNone/>
            </a:pPr>
            <a:r>
              <a:rPr lang="en-US" sz="1200">
                <a:solidFill>
                  <a:srgbClr val="58595B"/>
                </a:solidFill>
                <a:latin typeface="Questrial"/>
                <a:ea typeface="Questrial"/>
                <a:cs typeface="Questrial"/>
                <a:sym typeface="Questrial"/>
              </a:rPr>
              <a:t>Client testimonials here</a:t>
            </a:r>
            <a:endParaRPr sz="1200"/>
          </a:p>
        </p:txBody>
      </p:sp>
      <p:sp>
        <p:nvSpPr>
          <p:cNvPr id="136" name="Google Shape;136;p11"/>
          <p:cNvSpPr txBox="1"/>
          <p:nvPr/>
        </p:nvSpPr>
        <p:spPr>
          <a:xfrm>
            <a:off x="426609" y="8019064"/>
            <a:ext cx="3222900" cy="267900"/>
          </a:xfrm>
          <a:prstGeom prst="rect">
            <a:avLst/>
          </a:prstGeom>
          <a:noFill/>
          <a:ln>
            <a:noFill/>
          </a:ln>
        </p:spPr>
        <p:txBody>
          <a:bodyPr anchorCtr="0" anchor="ctr" bIns="16225" lIns="16225" spcFirstLastPara="1" rIns="16225" wrap="square" tIns="16225">
            <a:noAutofit/>
          </a:bodyPr>
          <a:lstStyle/>
          <a:p>
            <a:pPr indent="0" lvl="0" marL="0" marR="0" rtl="0" algn="l">
              <a:lnSpc>
                <a:spcPct val="90000"/>
              </a:lnSpc>
              <a:spcBef>
                <a:spcPts val="0"/>
              </a:spcBef>
              <a:spcAft>
                <a:spcPts val="0"/>
              </a:spcAft>
              <a:buClr>
                <a:srgbClr val="D81F27"/>
              </a:buClr>
              <a:buSzPts val="1700"/>
              <a:buFont typeface="Montserrat"/>
              <a:buNone/>
            </a:pPr>
            <a:r>
              <a:rPr lang="en-US" sz="2300">
                <a:solidFill>
                  <a:srgbClr val="CC0000"/>
                </a:solidFill>
                <a:latin typeface="Montserrat"/>
                <a:ea typeface="Montserrat"/>
                <a:cs typeface="Montserrat"/>
                <a:sym typeface="Montserrat"/>
              </a:rPr>
              <a:t>Testimonials </a:t>
            </a:r>
            <a:endParaRPr sz="2300">
              <a:solidFill>
                <a:srgbClr val="CC0000"/>
              </a:solidFill>
            </a:endParaRPr>
          </a:p>
        </p:txBody>
      </p:sp>
      <p:pic>
        <p:nvPicPr>
          <p:cNvPr id="137" name="Google Shape;137;p11"/>
          <p:cNvPicPr preferRelativeResize="0"/>
          <p:nvPr/>
        </p:nvPicPr>
        <p:blipFill rotWithShape="1">
          <a:blip r:embed="rId5">
            <a:alphaModFix/>
          </a:blip>
          <a:srcRect b="11478" l="608" r="1342" t="8139"/>
          <a:stretch/>
        </p:blipFill>
        <p:spPr>
          <a:xfrm>
            <a:off x="2856335" y="4756191"/>
            <a:ext cx="4916064" cy="3042461"/>
          </a:xfrm>
          <a:prstGeom prst="rect">
            <a:avLst/>
          </a:prstGeom>
          <a:noFill/>
          <a:ln>
            <a:noFill/>
          </a:ln>
        </p:spPr>
      </p:pic>
      <p:pic>
        <p:nvPicPr>
          <p:cNvPr id="138" name="Google Shape;138;p11"/>
          <p:cNvPicPr preferRelativeResize="0"/>
          <p:nvPr/>
        </p:nvPicPr>
        <p:blipFill rotWithShape="1">
          <a:blip r:embed="rId6">
            <a:alphaModFix/>
          </a:blip>
          <a:srcRect b="0" l="37010" r="0" t="0"/>
          <a:stretch/>
        </p:blipFill>
        <p:spPr>
          <a:xfrm flipH="1">
            <a:off x="0" y="4756191"/>
            <a:ext cx="2863086" cy="3048718"/>
          </a:xfrm>
          <a:prstGeom prst="rect">
            <a:avLst/>
          </a:prstGeom>
          <a:noFill/>
          <a:ln>
            <a:noFill/>
          </a:ln>
        </p:spPr>
      </p:pic>
      <p:sp>
        <p:nvSpPr>
          <p:cNvPr id="139" name="Google Shape;139;p11"/>
          <p:cNvSpPr txBox="1"/>
          <p:nvPr/>
        </p:nvSpPr>
        <p:spPr>
          <a:xfrm>
            <a:off x="4335306" y="3347039"/>
            <a:ext cx="1575000" cy="364500"/>
          </a:xfrm>
          <a:prstGeom prst="rect">
            <a:avLst/>
          </a:prstGeom>
          <a:noFill/>
          <a:ln>
            <a:noFill/>
          </a:ln>
        </p:spPr>
        <p:txBody>
          <a:bodyPr anchorCtr="0" anchor="t" bIns="21350" lIns="21350" spcFirstLastPara="1" rIns="21350" wrap="square" tIns="21350">
            <a:noAutofit/>
          </a:bodyPr>
          <a:lstStyle/>
          <a:p>
            <a:pPr indent="0" lvl="0" marL="0" rtl="0" algn="ctr">
              <a:lnSpc>
                <a:spcPct val="115000"/>
              </a:lnSpc>
              <a:spcBef>
                <a:spcPts val="0"/>
              </a:spcBef>
              <a:spcAft>
                <a:spcPts val="0"/>
              </a:spcAft>
              <a:buClr>
                <a:srgbClr val="020000"/>
              </a:buClr>
              <a:buSzPts val="1200"/>
              <a:buFont typeface="Questrial"/>
              <a:buNone/>
            </a:pPr>
            <a:r>
              <a:rPr b="1" lang="en-US" sz="1200">
                <a:solidFill>
                  <a:srgbClr val="58595B"/>
                </a:solidFill>
                <a:latin typeface="Questrial"/>
                <a:ea typeface="Questrial"/>
                <a:cs typeface="Questrial"/>
                <a:sym typeface="Questrial"/>
              </a:rPr>
              <a:t>Hours</a:t>
            </a:r>
            <a:endParaRPr b="1" sz="1200">
              <a:solidFill>
                <a:srgbClr val="58595B"/>
              </a:solidFill>
              <a:latin typeface="Questrial"/>
              <a:ea typeface="Questrial"/>
              <a:cs typeface="Questrial"/>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Image" id="144" name="Google Shape;144;p12"/>
          <p:cNvPicPr preferRelativeResize="0"/>
          <p:nvPr>
            <p:ph idx="2" type="pic"/>
          </p:nvPr>
        </p:nvPicPr>
        <p:blipFill rotWithShape="1">
          <a:blip r:embed="rId3">
            <a:alphaModFix/>
          </a:blip>
          <a:srcRect b="0" l="41286" r="12986" t="0"/>
          <a:stretch/>
        </p:blipFill>
        <p:spPr>
          <a:xfrm>
            <a:off x="-215697" y="0"/>
            <a:ext cx="7988100" cy="11535900"/>
          </a:xfrm>
          <a:prstGeom prst="rect">
            <a:avLst/>
          </a:prstGeom>
          <a:noFill/>
          <a:ln>
            <a:noFill/>
          </a:ln>
        </p:spPr>
      </p:pic>
      <p:sp>
        <p:nvSpPr>
          <p:cNvPr id="145" name="Google Shape;145;p12"/>
          <p:cNvSpPr/>
          <p:nvPr>
            <p:ph idx="1" type="body"/>
          </p:nvPr>
        </p:nvSpPr>
        <p:spPr>
          <a:xfrm>
            <a:off x="2351114" y="5175328"/>
            <a:ext cx="3155400" cy="3176100"/>
          </a:xfrm>
          <a:prstGeom prst="ellipse">
            <a:avLst/>
          </a:prstGeom>
          <a:solidFill>
            <a:srgbClr val="FFFFFF"/>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200"/>
              <a:buFont typeface="Questrial"/>
              <a:buNone/>
            </a:pPr>
            <a:r>
              <a:t/>
            </a:r>
            <a:endParaRPr/>
          </a:p>
        </p:txBody>
      </p:sp>
      <p:pic>
        <p:nvPicPr>
          <p:cNvPr descr="Image" id="146" name="Google Shape;146;p12"/>
          <p:cNvPicPr preferRelativeResize="0"/>
          <p:nvPr>
            <p:ph idx="3" type="pic"/>
          </p:nvPr>
        </p:nvPicPr>
        <p:blipFill rotWithShape="1">
          <a:blip r:embed="rId4">
            <a:alphaModFix/>
          </a:blip>
          <a:srcRect b="0" l="0" r="0" t="0"/>
          <a:stretch/>
        </p:blipFill>
        <p:spPr>
          <a:xfrm>
            <a:off x="2829967" y="7902396"/>
            <a:ext cx="2112600" cy="506700"/>
          </a:xfrm>
          <a:prstGeom prst="rect">
            <a:avLst/>
          </a:prstGeom>
          <a:noFill/>
          <a:ln>
            <a:noFill/>
          </a:ln>
        </p:spPr>
      </p:pic>
      <p:pic>
        <p:nvPicPr>
          <p:cNvPr descr="Image" id="147" name="Google Shape;147;p12"/>
          <p:cNvPicPr preferRelativeResize="0"/>
          <p:nvPr>
            <p:ph idx="4" type="pic"/>
          </p:nvPr>
        </p:nvPicPr>
        <p:blipFill rotWithShape="1">
          <a:blip r:embed="rId4">
            <a:alphaModFix/>
          </a:blip>
          <a:srcRect b="0" l="0" r="0" t="0"/>
          <a:stretch/>
        </p:blipFill>
        <p:spPr>
          <a:xfrm>
            <a:off x="2829967" y="8509637"/>
            <a:ext cx="2112600" cy="506700"/>
          </a:xfrm>
          <a:prstGeom prst="rect">
            <a:avLst/>
          </a:prstGeom>
          <a:noFill/>
          <a:ln>
            <a:noFill/>
          </a:ln>
        </p:spPr>
      </p:pic>
      <p:pic>
        <p:nvPicPr>
          <p:cNvPr descr="Image" id="148" name="Google Shape;148;p12"/>
          <p:cNvPicPr preferRelativeResize="0"/>
          <p:nvPr>
            <p:ph idx="5" type="pic"/>
          </p:nvPr>
        </p:nvPicPr>
        <p:blipFill rotWithShape="1">
          <a:blip r:embed="rId4">
            <a:alphaModFix/>
          </a:blip>
          <a:srcRect b="0" l="0" r="0" t="0"/>
          <a:stretch/>
        </p:blipFill>
        <p:spPr>
          <a:xfrm>
            <a:off x="2829967" y="9115524"/>
            <a:ext cx="2112600" cy="506700"/>
          </a:xfrm>
          <a:prstGeom prst="rect">
            <a:avLst/>
          </a:prstGeom>
          <a:noFill/>
          <a:ln>
            <a:noFill/>
          </a:ln>
        </p:spPr>
      </p:pic>
      <p:pic>
        <p:nvPicPr>
          <p:cNvPr descr="Image" id="149" name="Google Shape;149;p12"/>
          <p:cNvPicPr preferRelativeResize="0"/>
          <p:nvPr>
            <p:ph idx="6" type="pic"/>
          </p:nvPr>
        </p:nvPicPr>
        <p:blipFill rotWithShape="1">
          <a:blip r:embed="rId4">
            <a:alphaModFix/>
          </a:blip>
          <a:srcRect b="0" l="0" r="0" t="0"/>
          <a:stretch/>
        </p:blipFill>
        <p:spPr>
          <a:xfrm>
            <a:off x="5462219" y="6006667"/>
            <a:ext cx="2112600" cy="506700"/>
          </a:xfrm>
          <a:prstGeom prst="rect">
            <a:avLst/>
          </a:prstGeom>
          <a:noFill/>
          <a:ln>
            <a:noFill/>
          </a:ln>
        </p:spPr>
      </p:pic>
      <p:pic>
        <p:nvPicPr>
          <p:cNvPr descr="Image" id="150" name="Google Shape;150;p12"/>
          <p:cNvPicPr preferRelativeResize="0"/>
          <p:nvPr>
            <p:ph idx="7" type="pic"/>
          </p:nvPr>
        </p:nvPicPr>
        <p:blipFill rotWithShape="1">
          <a:blip r:embed="rId4">
            <a:alphaModFix/>
          </a:blip>
          <a:srcRect b="0" l="0" r="0" t="0"/>
          <a:stretch/>
        </p:blipFill>
        <p:spPr>
          <a:xfrm>
            <a:off x="5462219" y="6557511"/>
            <a:ext cx="2112600" cy="506700"/>
          </a:xfrm>
          <a:prstGeom prst="rect">
            <a:avLst/>
          </a:prstGeom>
          <a:noFill/>
          <a:ln>
            <a:noFill/>
          </a:ln>
        </p:spPr>
      </p:pic>
      <p:pic>
        <p:nvPicPr>
          <p:cNvPr descr="Image" id="151" name="Google Shape;151;p12"/>
          <p:cNvPicPr preferRelativeResize="0"/>
          <p:nvPr>
            <p:ph idx="8" type="pic"/>
          </p:nvPr>
        </p:nvPicPr>
        <p:blipFill rotWithShape="1">
          <a:blip r:embed="rId4">
            <a:alphaModFix/>
          </a:blip>
          <a:srcRect b="0" l="0" r="0" t="0"/>
          <a:stretch/>
        </p:blipFill>
        <p:spPr>
          <a:xfrm>
            <a:off x="5462219" y="7108068"/>
            <a:ext cx="2112600" cy="506700"/>
          </a:xfrm>
          <a:prstGeom prst="rect">
            <a:avLst/>
          </a:prstGeom>
          <a:noFill/>
          <a:ln>
            <a:noFill/>
          </a:ln>
        </p:spPr>
      </p:pic>
      <p:pic>
        <p:nvPicPr>
          <p:cNvPr descr="Image" id="152" name="Google Shape;152;p12"/>
          <p:cNvPicPr preferRelativeResize="0"/>
          <p:nvPr>
            <p:ph idx="9" type="pic"/>
          </p:nvPr>
        </p:nvPicPr>
        <p:blipFill rotWithShape="1">
          <a:blip r:embed="rId4">
            <a:alphaModFix/>
          </a:blip>
          <a:srcRect b="0" l="0" r="0" t="0"/>
          <a:stretch/>
        </p:blipFill>
        <p:spPr>
          <a:xfrm>
            <a:off x="453833" y="6222346"/>
            <a:ext cx="2112600" cy="506700"/>
          </a:xfrm>
          <a:prstGeom prst="rect">
            <a:avLst/>
          </a:prstGeom>
          <a:noFill/>
          <a:ln>
            <a:noFill/>
          </a:ln>
        </p:spPr>
      </p:pic>
      <p:pic>
        <p:nvPicPr>
          <p:cNvPr descr="Image" id="153" name="Google Shape;153;p12"/>
          <p:cNvPicPr preferRelativeResize="0"/>
          <p:nvPr>
            <p:ph idx="13" type="pic"/>
          </p:nvPr>
        </p:nvPicPr>
        <p:blipFill rotWithShape="1">
          <a:blip r:embed="rId4">
            <a:alphaModFix/>
          </a:blip>
          <a:srcRect b="0" l="0" r="0" t="0"/>
          <a:stretch/>
        </p:blipFill>
        <p:spPr>
          <a:xfrm>
            <a:off x="453833" y="6860008"/>
            <a:ext cx="2112600" cy="506700"/>
          </a:xfrm>
          <a:prstGeom prst="rect">
            <a:avLst/>
          </a:prstGeom>
          <a:noFill/>
          <a:ln>
            <a:noFill/>
          </a:ln>
        </p:spPr>
      </p:pic>
      <p:pic>
        <p:nvPicPr>
          <p:cNvPr descr="Image" id="154" name="Google Shape;154;p12"/>
          <p:cNvPicPr preferRelativeResize="0"/>
          <p:nvPr>
            <p:ph idx="14" type="pic"/>
          </p:nvPr>
        </p:nvPicPr>
        <p:blipFill rotWithShape="1">
          <a:blip r:embed="rId4">
            <a:alphaModFix/>
          </a:blip>
          <a:srcRect b="0" l="0" r="0" t="0"/>
          <a:stretch/>
        </p:blipFill>
        <p:spPr>
          <a:xfrm>
            <a:off x="2829967" y="1053810"/>
            <a:ext cx="2112600" cy="506700"/>
          </a:xfrm>
          <a:prstGeom prst="rect">
            <a:avLst/>
          </a:prstGeom>
          <a:noFill/>
          <a:ln>
            <a:noFill/>
          </a:ln>
        </p:spPr>
      </p:pic>
      <p:pic>
        <p:nvPicPr>
          <p:cNvPr descr="Image" id="155" name="Google Shape;155;p12"/>
          <p:cNvPicPr preferRelativeResize="0"/>
          <p:nvPr>
            <p:ph idx="15" type="pic"/>
          </p:nvPr>
        </p:nvPicPr>
        <p:blipFill rotWithShape="1">
          <a:blip r:embed="rId4">
            <a:alphaModFix/>
          </a:blip>
          <a:srcRect b="0" l="0" r="0" t="0"/>
          <a:stretch/>
        </p:blipFill>
        <p:spPr>
          <a:xfrm>
            <a:off x="2815749" y="1673940"/>
            <a:ext cx="2112600" cy="506700"/>
          </a:xfrm>
          <a:prstGeom prst="rect">
            <a:avLst/>
          </a:prstGeom>
          <a:noFill/>
          <a:ln>
            <a:noFill/>
          </a:ln>
        </p:spPr>
      </p:pic>
      <p:pic>
        <p:nvPicPr>
          <p:cNvPr descr="Image" id="156" name="Google Shape;156;p12"/>
          <p:cNvPicPr preferRelativeResize="0"/>
          <p:nvPr>
            <p:ph idx="16" type="pic"/>
          </p:nvPr>
        </p:nvPicPr>
        <p:blipFill rotWithShape="1">
          <a:blip r:embed="rId4">
            <a:alphaModFix/>
          </a:blip>
          <a:srcRect b="0" l="0" r="0" t="0"/>
          <a:stretch/>
        </p:blipFill>
        <p:spPr>
          <a:xfrm>
            <a:off x="2829967" y="2262667"/>
            <a:ext cx="2112600" cy="506700"/>
          </a:xfrm>
          <a:prstGeom prst="rect">
            <a:avLst/>
          </a:prstGeom>
          <a:noFill/>
          <a:ln>
            <a:noFill/>
          </a:ln>
        </p:spPr>
      </p:pic>
      <p:pic>
        <p:nvPicPr>
          <p:cNvPr descr="Image" id="157" name="Google Shape;157;p12"/>
          <p:cNvPicPr preferRelativeResize="0"/>
          <p:nvPr>
            <p:ph idx="17" type="pic"/>
          </p:nvPr>
        </p:nvPicPr>
        <p:blipFill rotWithShape="1">
          <a:blip r:embed="rId4">
            <a:alphaModFix/>
          </a:blip>
          <a:srcRect b="0" l="0" r="0" t="0"/>
          <a:stretch/>
        </p:blipFill>
        <p:spPr>
          <a:xfrm>
            <a:off x="2829967" y="2872186"/>
            <a:ext cx="2112600" cy="506700"/>
          </a:xfrm>
          <a:prstGeom prst="rect">
            <a:avLst/>
          </a:prstGeom>
          <a:noFill/>
          <a:ln>
            <a:noFill/>
          </a:ln>
        </p:spPr>
      </p:pic>
      <p:pic>
        <p:nvPicPr>
          <p:cNvPr descr="Image" id="158" name="Google Shape;158;p12"/>
          <p:cNvPicPr preferRelativeResize="0"/>
          <p:nvPr>
            <p:ph idx="19" type="pic"/>
          </p:nvPr>
        </p:nvPicPr>
        <p:blipFill rotWithShape="1">
          <a:blip r:embed="rId4">
            <a:alphaModFix/>
          </a:blip>
          <a:srcRect b="0" l="0" r="0" t="0"/>
          <a:stretch/>
        </p:blipFill>
        <p:spPr>
          <a:xfrm>
            <a:off x="2871845" y="3503560"/>
            <a:ext cx="2112600" cy="506700"/>
          </a:xfrm>
          <a:prstGeom prst="rect">
            <a:avLst/>
          </a:prstGeom>
          <a:noFill/>
          <a:ln>
            <a:noFill/>
          </a:ln>
        </p:spPr>
      </p:pic>
      <p:pic>
        <p:nvPicPr>
          <p:cNvPr descr="Image" id="159" name="Google Shape;159;p12"/>
          <p:cNvPicPr preferRelativeResize="0"/>
          <p:nvPr>
            <p:ph idx="20" type="pic"/>
          </p:nvPr>
        </p:nvPicPr>
        <p:blipFill rotWithShape="1">
          <a:blip r:embed="rId4">
            <a:alphaModFix/>
          </a:blip>
          <a:srcRect b="0" l="0" r="0" t="0"/>
          <a:stretch/>
        </p:blipFill>
        <p:spPr>
          <a:xfrm>
            <a:off x="2871845" y="4180556"/>
            <a:ext cx="2112600" cy="506700"/>
          </a:xfrm>
          <a:prstGeom prst="rect">
            <a:avLst/>
          </a:prstGeom>
          <a:noFill/>
          <a:ln>
            <a:noFill/>
          </a:ln>
        </p:spPr>
      </p:pic>
      <p:pic>
        <p:nvPicPr>
          <p:cNvPr descr="Image" id="160" name="Google Shape;160;p12"/>
          <p:cNvPicPr preferRelativeResize="0"/>
          <p:nvPr>
            <p:ph idx="21" type="pic"/>
          </p:nvPr>
        </p:nvPicPr>
        <p:blipFill rotWithShape="1">
          <a:blip r:embed="rId4">
            <a:alphaModFix/>
          </a:blip>
          <a:srcRect b="0" l="0" r="0" t="0"/>
          <a:stretch/>
        </p:blipFill>
        <p:spPr>
          <a:xfrm>
            <a:off x="2872573" y="4836398"/>
            <a:ext cx="2112600" cy="506700"/>
          </a:xfrm>
          <a:prstGeom prst="rect">
            <a:avLst/>
          </a:prstGeom>
          <a:noFill/>
          <a:ln>
            <a:noFill/>
          </a:ln>
        </p:spPr>
      </p:pic>
      <p:sp>
        <p:nvSpPr>
          <p:cNvPr id="161" name="Google Shape;161;p12"/>
          <p:cNvSpPr txBox="1"/>
          <p:nvPr>
            <p:ph idx="22" type="body"/>
          </p:nvPr>
        </p:nvSpPr>
        <p:spPr>
          <a:xfrm>
            <a:off x="1132443" y="6391007"/>
            <a:ext cx="1140000" cy="1692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i="0" lang="en-US" sz="1100">
                <a:solidFill>
                  <a:srgbClr val="FFFFFF"/>
                </a:solidFill>
              </a:rPr>
              <a:t>Conduct Inspections</a:t>
            </a:r>
            <a:endParaRPr/>
          </a:p>
        </p:txBody>
      </p:sp>
      <p:sp>
        <p:nvSpPr>
          <p:cNvPr id="162" name="Google Shape;162;p12"/>
          <p:cNvSpPr txBox="1"/>
          <p:nvPr>
            <p:ph idx="23" type="body"/>
          </p:nvPr>
        </p:nvSpPr>
        <p:spPr>
          <a:xfrm>
            <a:off x="1170239" y="7028784"/>
            <a:ext cx="1064400" cy="1692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i="0" lang="en-US" sz="1100">
                <a:solidFill>
                  <a:srgbClr val="FFFFFF"/>
                </a:solidFill>
              </a:rPr>
              <a:t>Resolve Any Issues</a:t>
            </a:r>
            <a:endParaRPr/>
          </a:p>
        </p:txBody>
      </p:sp>
      <p:pic>
        <p:nvPicPr>
          <p:cNvPr descr="Image" id="163" name="Google Shape;163;p12"/>
          <p:cNvPicPr preferRelativeResize="0"/>
          <p:nvPr>
            <p:ph idx="24" type="pic"/>
          </p:nvPr>
        </p:nvPicPr>
        <p:blipFill rotWithShape="1">
          <a:blip r:embed="rId5">
            <a:alphaModFix/>
          </a:blip>
          <a:srcRect b="0" l="0" r="0" t="0"/>
          <a:stretch/>
        </p:blipFill>
        <p:spPr>
          <a:xfrm>
            <a:off x="2883545" y="1108706"/>
            <a:ext cx="447000" cy="494400"/>
          </a:xfrm>
          <a:prstGeom prst="rect">
            <a:avLst/>
          </a:prstGeom>
          <a:noFill/>
          <a:ln>
            <a:noFill/>
          </a:ln>
        </p:spPr>
      </p:pic>
      <p:pic>
        <p:nvPicPr>
          <p:cNvPr descr="Image" id="164" name="Google Shape;164;p12"/>
          <p:cNvPicPr preferRelativeResize="0"/>
          <p:nvPr>
            <p:ph idx="25" type="pic"/>
          </p:nvPr>
        </p:nvPicPr>
        <p:blipFill rotWithShape="1">
          <a:blip r:embed="rId6">
            <a:alphaModFix/>
          </a:blip>
          <a:srcRect b="0" l="0" r="0" t="0"/>
          <a:stretch/>
        </p:blipFill>
        <p:spPr>
          <a:xfrm>
            <a:off x="2883545" y="2305451"/>
            <a:ext cx="447000" cy="494400"/>
          </a:xfrm>
          <a:prstGeom prst="rect">
            <a:avLst/>
          </a:prstGeom>
          <a:noFill/>
          <a:ln>
            <a:noFill/>
          </a:ln>
        </p:spPr>
      </p:pic>
      <p:pic>
        <p:nvPicPr>
          <p:cNvPr descr="Image" id="165" name="Google Shape;165;p12"/>
          <p:cNvPicPr preferRelativeResize="0"/>
          <p:nvPr>
            <p:ph idx="26" type="pic"/>
          </p:nvPr>
        </p:nvPicPr>
        <p:blipFill rotWithShape="1">
          <a:blip r:embed="rId7">
            <a:alphaModFix/>
          </a:blip>
          <a:srcRect b="0" l="0" r="0" t="0"/>
          <a:stretch/>
        </p:blipFill>
        <p:spPr>
          <a:xfrm>
            <a:off x="2883545" y="1707072"/>
            <a:ext cx="447000" cy="494400"/>
          </a:xfrm>
          <a:prstGeom prst="rect">
            <a:avLst/>
          </a:prstGeom>
          <a:noFill/>
          <a:ln>
            <a:noFill/>
          </a:ln>
        </p:spPr>
      </p:pic>
      <p:pic>
        <p:nvPicPr>
          <p:cNvPr descr="Image" id="166" name="Google Shape;166;p12"/>
          <p:cNvPicPr preferRelativeResize="0"/>
          <p:nvPr>
            <p:ph idx="27" type="pic"/>
          </p:nvPr>
        </p:nvPicPr>
        <p:blipFill rotWithShape="1">
          <a:blip r:embed="rId8">
            <a:alphaModFix/>
          </a:blip>
          <a:srcRect b="0" l="0" r="0" t="0"/>
          <a:stretch/>
        </p:blipFill>
        <p:spPr>
          <a:xfrm>
            <a:off x="2883545" y="2924668"/>
            <a:ext cx="447000" cy="494400"/>
          </a:xfrm>
          <a:prstGeom prst="rect">
            <a:avLst/>
          </a:prstGeom>
          <a:noFill/>
          <a:ln>
            <a:noFill/>
          </a:ln>
        </p:spPr>
      </p:pic>
      <p:pic>
        <p:nvPicPr>
          <p:cNvPr descr="Image" id="167" name="Google Shape;167;p12"/>
          <p:cNvPicPr preferRelativeResize="0"/>
          <p:nvPr>
            <p:ph idx="29" type="pic"/>
          </p:nvPr>
        </p:nvPicPr>
        <p:blipFill rotWithShape="1">
          <a:blip r:embed="rId9">
            <a:alphaModFix/>
          </a:blip>
          <a:srcRect b="0" l="0" r="0" t="0"/>
          <a:stretch/>
        </p:blipFill>
        <p:spPr>
          <a:xfrm>
            <a:off x="2943346" y="3529951"/>
            <a:ext cx="447000" cy="495000"/>
          </a:xfrm>
          <a:prstGeom prst="rect">
            <a:avLst/>
          </a:prstGeom>
          <a:noFill/>
          <a:ln>
            <a:noFill/>
          </a:ln>
        </p:spPr>
      </p:pic>
      <p:pic>
        <p:nvPicPr>
          <p:cNvPr descr="Image" id="168" name="Google Shape;168;p12"/>
          <p:cNvPicPr preferRelativeResize="0"/>
          <p:nvPr>
            <p:ph idx="30" type="pic"/>
          </p:nvPr>
        </p:nvPicPr>
        <p:blipFill rotWithShape="1">
          <a:blip r:embed="rId10">
            <a:alphaModFix/>
          </a:blip>
          <a:srcRect b="0" l="0" r="0" t="0"/>
          <a:stretch/>
        </p:blipFill>
        <p:spPr>
          <a:xfrm>
            <a:off x="2943974" y="4225838"/>
            <a:ext cx="445800" cy="492900"/>
          </a:xfrm>
          <a:prstGeom prst="rect">
            <a:avLst/>
          </a:prstGeom>
          <a:noFill/>
          <a:ln>
            <a:noFill/>
          </a:ln>
        </p:spPr>
      </p:pic>
      <p:pic>
        <p:nvPicPr>
          <p:cNvPr descr="Image" id="169" name="Google Shape;169;p12"/>
          <p:cNvPicPr preferRelativeResize="0"/>
          <p:nvPr>
            <p:ph idx="31" type="pic"/>
          </p:nvPr>
        </p:nvPicPr>
        <p:blipFill rotWithShape="1">
          <a:blip r:embed="rId11">
            <a:alphaModFix/>
          </a:blip>
          <a:srcRect b="0" l="0" r="0" t="0"/>
          <a:stretch/>
        </p:blipFill>
        <p:spPr>
          <a:xfrm>
            <a:off x="2943346" y="4907569"/>
            <a:ext cx="447000" cy="494400"/>
          </a:xfrm>
          <a:prstGeom prst="rect">
            <a:avLst/>
          </a:prstGeom>
          <a:noFill/>
          <a:ln>
            <a:noFill/>
          </a:ln>
        </p:spPr>
      </p:pic>
      <p:pic>
        <p:nvPicPr>
          <p:cNvPr descr="Image" id="170" name="Google Shape;170;p12"/>
          <p:cNvPicPr preferRelativeResize="0"/>
          <p:nvPr>
            <p:ph idx="32" type="pic"/>
          </p:nvPr>
        </p:nvPicPr>
        <p:blipFill rotWithShape="1">
          <a:blip r:embed="rId12">
            <a:alphaModFix/>
          </a:blip>
          <a:srcRect b="0" l="0" r="0" t="0"/>
          <a:stretch/>
        </p:blipFill>
        <p:spPr>
          <a:xfrm>
            <a:off x="506964" y="6277978"/>
            <a:ext cx="447000" cy="493500"/>
          </a:xfrm>
          <a:prstGeom prst="rect">
            <a:avLst/>
          </a:prstGeom>
          <a:noFill/>
          <a:ln>
            <a:noFill/>
          </a:ln>
        </p:spPr>
      </p:pic>
      <p:pic>
        <p:nvPicPr>
          <p:cNvPr descr="Image" id="171" name="Google Shape;171;p12"/>
          <p:cNvPicPr preferRelativeResize="0"/>
          <p:nvPr>
            <p:ph idx="33" type="pic"/>
          </p:nvPr>
        </p:nvPicPr>
        <p:blipFill rotWithShape="1">
          <a:blip r:embed="rId13">
            <a:alphaModFix/>
          </a:blip>
          <a:srcRect b="0" l="0" r="0" t="0"/>
          <a:stretch/>
        </p:blipFill>
        <p:spPr>
          <a:xfrm>
            <a:off x="506964" y="6915709"/>
            <a:ext cx="447000" cy="493500"/>
          </a:xfrm>
          <a:prstGeom prst="rect">
            <a:avLst/>
          </a:prstGeom>
          <a:noFill/>
          <a:ln>
            <a:noFill/>
          </a:ln>
        </p:spPr>
      </p:pic>
      <p:pic>
        <p:nvPicPr>
          <p:cNvPr descr="Image" id="172" name="Google Shape;172;p12"/>
          <p:cNvPicPr preferRelativeResize="0"/>
          <p:nvPr>
            <p:ph idx="34" type="pic"/>
          </p:nvPr>
        </p:nvPicPr>
        <p:blipFill rotWithShape="1">
          <a:blip r:embed="rId14">
            <a:alphaModFix/>
          </a:blip>
          <a:srcRect b="0" l="0" r="0" t="0"/>
          <a:stretch/>
        </p:blipFill>
        <p:spPr>
          <a:xfrm>
            <a:off x="5519144" y="6066035"/>
            <a:ext cx="447000" cy="495000"/>
          </a:xfrm>
          <a:prstGeom prst="rect">
            <a:avLst/>
          </a:prstGeom>
          <a:noFill/>
          <a:ln>
            <a:noFill/>
          </a:ln>
        </p:spPr>
      </p:pic>
      <p:pic>
        <p:nvPicPr>
          <p:cNvPr descr="Image" id="173" name="Google Shape;173;p12"/>
          <p:cNvPicPr preferRelativeResize="0"/>
          <p:nvPr>
            <p:ph idx="35" type="pic"/>
          </p:nvPr>
        </p:nvPicPr>
        <p:blipFill rotWithShape="1">
          <a:blip r:embed="rId15">
            <a:alphaModFix/>
          </a:blip>
          <a:srcRect b="0" l="0" r="0" t="0"/>
          <a:stretch/>
        </p:blipFill>
        <p:spPr>
          <a:xfrm>
            <a:off x="5519144" y="6616243"/>
            <a:ext cx="447000" cy="494400"/>
          </a:xfrm>
          <a:prstGeom prst="rect">
            <a:avLst/>
          </a:prstGeom>
          <a:noFill/>
          <a:ln>
            <a:noFill/>
          </a:ln>
        </p:spPr>
      </p:pic>
      <p:pic>
        <p:nvPicPr>
          <p:cNvPr descr="Image" id="174" name="Google Shape;174;p12"/>
          <p:cNvPicPr preferRelativeResize="0"/>
          <p:nvPr>
            <p:ph idx="36" type="pic"/>
          </p:nvPr>
        </p:nvPicPr>
        <p:blipFill rotWithShape="1">
          <a:blip r:embed="rId16">
            <a:alphaModFix/>
          </a:blip>
          <a:srcRect b="0" l="0" r="0" t="0"/>
          <a:stretch/>
        </p:blipFill>
        <p:spPr>
          <a:xfrm>
            <a:off x="5519144" y="7165702"/>
            <a:ext cx="447000" cy="494400"/>
          </a:xfrm>
          <a:prstGeom prst="rect">
            <a:avLst/>
          </a:prstGeom>
          <a:noFill/>
          <a:ln>
            <a:noFill/>
          </a:ln>
        </p:spPr>
      </p:pic>
      <p:sp>
        <p:nvSpPr>
          <p:cNvPr id="175" name="Google Shape;175;p12"/>
          <p:cNvSpPr txBox="1"/>
          <p:nvPr>
            <p:ph idx="37" type="body"/>
          </p:nvPr>
        </p:nvSpPr>
        <p:spPr>
          <a:xfrm>
            <a:off x="3247617" y="1230154"/>
            <a:ext cx="1533300" cy="1845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000"/>
              <a:buFont typeface="Questrial"/>
              <a:buNone/>
            </a:pPr>
            <a:r>
              <a:rPr b="1" lang="en-US"/>
              <a:t>Select a Real Estate Agent</a:t>
            </a:r>
            <a:endParaRPr b="1"/>
          </a:p>
        </p:txBody>
      </p:sp>
      <p:sp>
        <p:nvSpPr>
          <p:cNvPr id="176" name="Google Shape;176;p12"/>
          <p:cNvSpPr txBox="1"/>
          <p:nvPr>
            <p:ph idx="38" type="body"/>
          </p:nvPr>
        </p:nvSpPr>
        <p:spPr>
          <a:xfrm>
            <a:off x="3467930" y="2359904"/>
            <a:ext cx="921900" cy="3330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b="1" i="0" lang="en-US">
                <a:solidFill>
                  <a:srgbClr val="FFFFFF"/>
                </a:solidFill>
              </a:rPr>
              <a:t>Financial</a:t>
            </a:r>
            <a:endParaRPr b="1" i="0">
              <a:solidFill>
                <a:srgbClr val="FFFFFF"/>
              </a:solidFill>
            </a:endParaRPr>
          </a:p>
          <a:p>
            <a:pPr indent="0" lvl="0" marL="0" rtl="0" algn="ctr">
              <a:lnSpc>
                <a:spcPct val="100000"/>
              </a:lnSpc>
              <a:spcBef>
                <a:spcPts val="0"/>
              </a:spcBef>
              <a:spcAft>
                <a:spcPts val="0"/>
              </a:spcAft>
              <a:buClr>
                <a:srgbClr val="FFFFFF"/>
              </a:buClr>
              <a:buSzPts val="1100"/>
              <a:buFont typeface="Questrial"/>
              <a:buNone/>
            </a:pPr>
            <a:r>
              <a:rPr b="1" i="0" lang="en-US">
                <a:solidFill>
                  <a:srgbClr val="FFFFFF"/>
                </a:solidFill>
              </a:rPr>
              <a:t>Pre-approval</a:t>
            </a:r>
            <a:endParaRPr b="1" i="0">
              <a:solidFill>
                <a:srgbClr val="FFFFFF"/>
              </a:solidFill>
            </a:endParaRPr>
          </a:p>
        </p:txBody>
      </p:sp>
      <p:sp>
        <p:nvSpPr>
          <p:cNvPr id="177" name="Google Shape;177;p12"/>
          <p:cNvSpPr txBox="1"/>
          <p:nvPr>
            <p:ph idx="39" type="body"/>
          </p:nvPr>
        </p:nvSpPr>
        <p:spPr>
          <a:xfrm>
            <a:off x="3386730" y="1745080"/>
            <a:ext cx="1233300" cy="333000"/>
          </a:xfrm>
          <a:prstGeom prst="rect">
            <a:avLst/>
          </a:prstGeom>
          <a:noFill/>
          <a:ln>
            <a:noFill/>
          </a:ln>
        </p:spPr>
        <p:txBody>
          <a:bodyPr anchorCtr="0" anchor="ctr" bIns="16225" lIns="16225" spcFirstLastPara="1" rIns="16225" wrap="square" tIns="16225">
            <a:noAutofit/>
          </a:bodyPr>
          <a:lstStyle/>
          <a:p>
            <a:pPr indent="0" lvl="0" marL="0" rtl="0" algn="l">
              <a:lnSpc>
                <a:spcPct val="100000"/>
              </a:lnSpc>
              <a:spcBef>
                <a:spcPts val="0"/>
              </a:spcBef>
              <a:spcAft>
                <a:spcPts val="0"/>
              </a:spcAft>
              <a:buClr>
                <a:srgbClr val="FFFFFF"/>
              </a:buClr>
              <a:buSzPts val="1100"/>
              <a:buFont typeface="Questrial"/>
              <a:buNone/>
            </a:pPr>
            <a:r>
              <a:rPr i="0" lang="en-US">
                <a:solidFill>
                  <a:srgbClr val="FFFFFF"/>
                </a:solidFill>
              </a:rPr>
              <a:t>Buyer Consultati</a:t>
            </a:r>
            <a:r>
              <a:rPr i="0" lang="en-US">
                <a:solidFill>
                  <a:srgbClr val="FFFFFF"/>
                </a:solidFill>
              </a:rPr>
              <a:t>o</a:t>
            </a:r>
            <a:r>
              <a:rPr i="0" lang="en-US">
                <a:solidFill>
                  <a:srgbClr val="FFFFFF"/>
                </a:solidFill>
              </a:rPr>
              <a:t>n</a:t>
            </a:r>
            <a:endParaRPr i="0">
              <a:solidFill>
                <a:srgbClr val="FFFFFF"/>
              </a:solidFill>
            </a:endParaRPr>
          </a:p>
        </p:txBody>
      </p:sp>
      <p:sp>
        <p:nvSpPr>
          <p:cNvPr id="178" name="Google Shape;178;p12"/>
          <p:cNvSpPr txBox="1"/>
          <p:nvPr>
            <p:ph idx="40" type="body"/>
          </p:nvPr>
        </p:nvSpPr>
        <p:spPr>
          <a:xfrm>
            <a:off x="3521730" y="3046710"/>
            <a:ext cx="963300" cy="1692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lang="en-US"/>
              <a:t>Search &amp; View Properties</a:t>
            </a:r>
            <a:endParaRPr/>
          </a:p>
        </p:txBody>
      </p:sp>
      <p:sp>
        <p:nvSpPr>
          <p:cNvPr id="179" name="Google Shape;179;p12"/>
          <p:cNvSpPr txBox="1"/>
          <p:nvPr>
            <p:ph idx="42" type="body"/>
          </p:nvPr>
        </p:nvSpPr>
        <p:spPr>
          <a:xfrm>
            <a:off x="3241228" y="3684643"/>
            <a:ext cx="1574400" cy="1845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000"/>
              <a:buFont typeface="Questrial"/>
              <a:buNone/>
            </a:pPr>
            <a:r>
              <a:rPr lang="en-US"/>
              <a:t>Write An Offer </a:t>
            </a:r>
            <a:endParaRPr/>
          </a:p>
          <a:p>
            <a:pPr indent="0" lvl="0" marL="0" rtl="0" algn="ctr">
              <a:lnSpc>
                <a:spcPct val="100000"/>
              </a:lnSpc>
              <a:spcBef>
                <a:spcPts val="0"/>
              </a:spcBef>
              <a:spcAft>
                <a:spcPts val="0"/>
              </a:spcAft>
              <a:buClr>
                <a:srgbClr val="FFFFFF"/>
              </a:buClr>
              <a:buSzPts val="1000"/>
              <a:buFont typeface="Questrial"/>
              <a:buNone/>
            </a:pPr>
            <a:r>
              <a:rPr lang="en-US"/>
              <a:t>To Purchase</a:t>
            </a:r>
            <a:endParaRPr/>
          </a:p>
        </p:txBody>
      </p:sp>
      <p:sp>
        <p:nvSpPr>
          <p:cNvPr id="180" name="Google Shape;180;p12"/>
          <p:cNvSpPr txBox="1"/>
          <p:nvPr>
            <p:ph idx="43" type="body"/>
          </p:nvPr>
        </p:nvSpPr>
        <p:spPr>
          <a:xfrm>
            <a:off x="3626719" y="4335255"/>
            <a:ext cx="903600" cy="169200"/>
          </a:xfrm>
          <a:prstGeom prst="rect">
            <a:avLst/>
          </a:prstGeom>
          <a:noFill/>
          <a:ln>
            <a:noFill/>
          </a:ln>
        </p:spPr>
        <p:txBody>
          <a:bodyPr anchorCtr="0" anchor="ctr" bIns="16225" lIns="16225" spcFirstLastPara="1" rIns="16225" wrap="square" tIns="16225">
            <a:noAutofit/>
          </a:bodyPr>
          <a:lstStyle/>
          <a:p>
            <a:pPr indent="0" lvl="0" marL="0" rtl="0" algn="ctr">
              <a:spcBef>
                <a:spcPts val="0"/>
              </a:spcBef>
              <a:spcAft>
                <a:spcPts val="0"/>
              </a:spcAft>
              <a:buClr>
                <a:srgbClr val="FFFFFF"/>
              </a:buClr>
              <a:buSzPts val="1100"/>
              <a:buFont typeface="Questrial"/>
              <a:buNone/>
            </a:pPr>
            <a:r>
              <a:rPr lang="en-US"/>
              <a:t>Negotiate the Deal</a:t>
            </a:r>
            <a:endParaRPr/>
          </a:p>
        </p:txBody>
      </p:sp>
      <p:sp>
        <p:nvSpPr>
          <p:cNvPr id="181" name="Google Shape;181;p12"/>
          <p:cNvSpPr txBox="1"/>
          <p:nvPr>
            <p:ph idx="44" type="body"/>
          </p:nvPr>
        </p:nvSpPr>
        <p:spPr>
          <a:xfrm>
            <a:off x="3524580" y="5460759"/>
            <a:ext cx="1107900" cy="1692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i="0" lang="en-US" sz="1100">
                <a:solidFill>
                  <a:srgbClr val="FFFFFF"/>
                </a:solidFill>
              </a:rPr>
              <a:t>Accept The Contract</a:t>
            </a:r>
            <a:endParaRPr/>
          </a:p>
        </p:txBody>
      </p:sp>
      <p:sp>
        <p:nvSpPr>
          <p:cNvPr id="182" name="Google Shape;182;p12"/>
          <p:cNvSpPr txBox="1"/>
          <p:nvPr>
            <p:ph idx="45" type="body"/>
          </p:nvPr>
        </p:nvSpPr>
        <p:spPr>
          <a:xfrm>
            <a:off x="1312649" y="277697"/>
            <a:ext cx="5147100" cy="419100"/>
          </a:xfrm>
          <a:prstGeom prst="rect">
            <a:avLst/>
          </a:prstGeom>
          <a:noFill/>
          <a:ln>
            <a:noFill/>
          </a:ln>
        </p:spPr>
        <p:txBody>
          <a:bodyPr anchorCtr="0" anchor="t" bIns="16225" lIns="16225" spcFirstLastPara="1" rIns="16225" wrap="square" tIns="16225">
            <a:noAutofit/>
          </a:bodyPr>
          <a:lstStyle/>
          <a:p>
            <a:pPr indent="0" lvl="0" marL="0" rtl="0" algn="ctr">
              <a:lnSpc>
                <a:spcPct val="130000"/>
              </a:lnSpc>
              <a:spcBef>
                <a:spcPts val="0"/>
              </a:spcBef>
              <a:spcAft>
                <a:spcPts val="0"/>
              </a:spcAft>
              <a:buClr>
                <a:srgbClr val="231F20"/>
              </a:buClr>
              <a:buSzPts val="2100"/>
              <a:buFont typeface="Montserrat Medium"/>
              <a:buNone/>
            </a:pPr>
            <a:r>
              <a:rPr b="1" lang="en-US" sz="2300">
                <a:solidFill>
                  <a:srgbClr val="000000"/>
                </a:solidFill>
                <a:latin typeface="Montserrat"/>
                <a:ea typeface="Montserrat"/>
                <a:cs typeface="Montserrat"/>
                <a:sym typeface="Montserrat"/>
              </a:rPr>
              <a:t>THE HOME BUYING PROCESS</a:t>
            </a:r>
            <a:endParaRPr b="1" sz="2300">
              <a:solidFill>
                <a:srgbClr val="000000"/>
              </a:solidFill>
              <a:latin typeface="Montserrat"/>
              <a:ea typeface="Montserrat"/>
              <a:cs typeface="Montserrat"/>
              <a:sym typeface="Montserrat"/>
            </a:endParaRPr>
          </a:p>
        </p:txBody>
      </p:sp>
      <p:sp>
        <p:nvSpPr>
          <p:cNvPr id="183" name="Google Shape;183;p12"/>
          <p:cNvSpPr txBox="1"/>
          <p:nvPr>
            <p:ph idx="46" type="body"/>
          </p:nvPr>
        </p:nvSpPr>
        <p:spPr>
          <a:xfrm>
            <a:off x="6138718" y="6176427"/>
            <a:ext cx="1144200" cy="1692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i="0" lang="en-US" sz="1100">
                <a:solidFill>
                  <a:srgbClr val="FFFFFF"/>
                </a:solidFill>
              </a:rPr>
              <a:t>Conduct Title Search</a:t>
            </a:r>
            <a:endParaRPr/>
          </a:p>
        </p:txBody>
      </p:sp>
      <p:sp>
        <p:nvSpPr>
          <p:cNvPr id="184" name="Google Shape;184;p12"/>
          <p:cNvSpPr txBox="1"/>
          <p:nvPr>
            <p:ph idx="47" type="body"/>
          </p:nvPr>
        </p:nvSpPr>
        <p:spPr>
          <a:xfrm>
            <a:off x="6294537" y="6644329"/>
            <a:ext cx="1064400" cy="3330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i="0" lang="en-US" sz="1100">
                <a:solidFill>
                  <a:srgbClr val="FFFFFF"/>
                </a:solidFill>
              </a:rPr>
              <a:t>Remove Any</a:t>
            </a:r>
            <a:endParaRPr/>
          </a:p>
          <a:p>
            <a:pPr indent="0" lvl="0" marL="0" rtl="0" algn="ctr">
              <a:lnSpc>
                <a:spcPct val="100000"/>
              </a:lnSpc>
              <a:spcBef>
                <a:spcPts val="0"/>
              </a:spcBef>
              <a:spcAft>
                <a:spcPts val="0"/>
              </a:spcAft>
              <a:buClr>
                <a:srgbClr val="FFFFFF"/>
              </a:buClr>
              <a:buSzPts val="1100"/>
              <a:buFont typeface="Questrial"/>
              <a:buNone/>
            </a:pPr>
            <a:r>
              <a:rPr i="0" lang="en-US" sz="1100">
                <a:solidFill>
                  <a:srgbClr val="FFFFFF"/>
                </a:solidFill>
              </a:rPr>
              <a:t>Encumbrances</a:t>
            </a:r>
            <a:endParaRPr/>
          </a:p>
        </p:txBody>
      </p:sp>
      <p:sp>
        <p:nvSpPr>
          <p:cNvPr id="185" name="Google Shape;185;p12"/>
          <p:cNvSpPr txBox="1"/>
          <p:nvPr>
            <p:ph idx="48" type="body"/>
          </p:nvPr>
        </p:nvSpPr>
        <p:spPr>
          <a:xfrm>
            <a:off x="6106847" y="7276844"/>
            <a:ext cx="1207800" cy="1692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i="0" lang="en-US" sz="1100">
                <a:solidFill>
                  <a:srgbClr val="FFFFFF"/>
                </a:solidFill>
              </a:rPr>
              <a:t>Obtain Title Insurance</a:t>
            </a:r>
            <a:endParaRPr/>
          </a:p>
        </p:txBody>
      </p:sp>
      <p:sp>
        <p:nvSpPr>
          <p:cNvPr id="186" name="Google Shape;186;p12"/>
          <p:cNvSpPr txBox="1"/>
          <p:nvPr>
            <p:ph idx="49" type="body"/>
          </p:nvPr>
        </p:nvSpPr>
        <p:spPr>
          <a:xfrm>
            <a:off x="3390421" y="8106081"/>
            <a:ext cx="1376400" cy="1692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i="0" lang="en-US" sz="1100">
                <a:solidFill>
                  <a:srgbClr val="FFFFFF"/>
                </a:solidFill>
              </a:rPr>
              <a:t>Obtain Funds for Closing</a:t>
            </a:r>
            <a:endParaRPr/>
          </a:p>
        </p:txBody>
      </p:sp>
      <p:sp>
        <p:nvSpPr>
          <p:cNvPr id="187" name="Google Shape;187;p12"/>
          <p:cNvSpPr txBox="1"/>
          <p:nvPr>
            <p:ph idx="50" type="body"/>
          </p:nvPr>
        </p:nvSpPr>
        <p:spPr>
          <a:xfrm>
            <a:off x="3473436" y="8678300"/>
            <a:ext cx="1210200" cy="1692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100"/>
              <a:buFont typeface="Questrial"/>
              <a:buNone/>
            </a:pPr>
            <a:r>
              <a:rPr i="0" lang="en-US" sz="1100">
                <a:solidFill>
                  <a:srgbClr val="FFFFFF"/>
                </a:solidFill>
              </a:rPr>
              <a:t>Close on the Property</a:t>
            </a:r>
            <a:endParaRPr/>
          </a:p>
        </p:txBody>
      </p:sp>
      <p:sp>
        <p:nvSpPr>
          <p:cNvPr id="188" name="Google Shape;188;p12"/>
          <p:cNvSpPr txBox="1"/>
          <p:nvPr>
            <p:ph idx="51" type="body"/>
          </p:nvPr>
        </p:nvSpPr>
        <p:spPr>
          <a:xfrm>
            <a:off x="3311938" y="9276553"/>
            <a:ext cx="1533300" cy="184500"/>
          </a:xfrm>
          <a:prstGeom prst="rect">
            <a:avLst/>
          </a:prstGeom>
          <a:noFill/>
          <a:ln>
            <a:noFill/>
          </a:ln>
        </p:spPr>
        <p:txBody>
          <a:bodyPr anchorCtr="0" anchor="ctr" bIns="16225" lIns="16225" spcFirstLastPara="1" rIns="16225" wrap="square" tIns="16225">
            <a:noAutofit/>
          </a:bodyPr>
          <a:lstStyle/>
          <a:p>
            <a:pPr indent="0" lvl="0" marL="0" rtl="0" algn="ctr">
              <a:lnSpc>
                <a:spcPct val="100000"/>
              </a:lnSpc>
              <a:spcBef>
                <a:spcPts val="0"/>
              </a:spcBef>
              <a:spcAft>
                <a:spcPts val="0"/>
              </a:spcAft>
              <a:buClr>
                <a:srgbClr val="FFFFFF"/>
              </a:buClr>
              <a:buSzPts val="1000"/>
              <a:buFont typeface="Questrial"/>
              <a:buNone/>
            </a:pPr>
            <a:r>
              <a:rPr lang="en-US"/>
              <a:t>Take Possession of Home</a:t>
            </a:r>
            <a:r>
              <a:rPr lang="en-US" sz="1000"/>
              <a:t>!</a:t>
            </a:r>
            <a:endParaRPr/>
          </a:p>
        </p:txBody>
      </p:sp>
      <p:pic>
        <p:nvPicPr>
          <p:cNvPr descr="Image" id="189" name="Google Shape;189;p12"/>
          <p:cNvPicPr preferRelativeResize="0"/>
          <p:nvPr>
            <p:ph idx="52" type="pic"/>
          </p:nvPr>
        </p:nvPicPr>
        <p:blipFill rotWithShape="1">
          <a:blip r:embed="rId17">
            <a:alphaModFix/>
          </a:blip>
          <a:srcRect b="0" l="0" r="0" t="0"/>
          <a:stretch/>
        </p:blipFill>
        <p:spPr>
          <a:xfrm>
            <a:off x="2883545" y="7955320"/>
            <a:ext cx="447000" cy="494400"/>
          </a:xfrm>
          <a:prstGeom prst="rect">
            <a:avLst/>
          </a:prstGeom>
          <a:noFill/>
          <a:ln>
            <a:noFill/>
          </a:ln>
        </p:spPr>
      </p:pic>
      <p:pic>
        <p:nvPicPr>
          <p:cNvPr descr="Image" id="190" name="Google Shape;190;p12"/>
          <p:cNvPicPr preferRelativeResize="0"/>
          <p:nvPr>
            <p:ph idx="53" type="pic"/>
          </p:nvPr>
        </p:nvPicPr>
        <p:blipFill rotWithShape="1">
          <a:blip r:embed="rId18">
            <a:alphaModFix/>
          </a:blip>
          <a:srcRect b="0" l="0" r="0" t="0"/>
          <a:stretch/>
        </p:blipFill>
        <p:spPr>
          <a:xfrm>
            <a:off x="2883545" y="8572287"/>
            <a:ext cx="447000" cy="494400"/>
          </a:xfrm>
          <a:prstGeom prst="rect">
            <a:avLst/>
          </a:prstGeom>
          <a:noFill/>
          <a:ln>
            <a:noFill/>
          </a:ln>
        </p:spPr>
      </p:pic>
      <p:pic>
        <p:nvPicPr>
          <p:cNvPr descr="Image" id="191" name="Google Shape;191;p12"/>
          <p:cNvPicPr preferRelativeResize="0"/>
          <p:nvPr>
            <p:ph idx="54" type="pic"/>
          </p:nvPr>
        </p:nvPicPr>
        <p:blipFill rotWithShape="1">
          <a:blip r:embed="rId19">
            <a:alphaModFix/>
          </a:blip>
          <a:srcRect b="0" l="0" r="0" t="0"/>
          <a:stretch/>
        </p:blipFill>
        <p:spPr>
          <a:xfrm>
            <a:off x="2883545" y="9174351"/>
            <a:ext cx="447000" cy="495000"/>
          </a:xfrm>
          <a:prstGeom prst="rect">
            <a:avLst/>
          </a:prstGeom>
          <a:noFill/>
          <a:ln>
            <a:noFill/>
          </a:ln>
        </p:spPr>
      </p:pic>
      <p:sp>
        <p:nvSpPr>
          <p:cNvPr id="192" name="Google Shape;192;p12"/>
          <p:cNvSpPr txBox="1"/>
          <p:nvPr>
            <p:ph idx="55" type="body"/>
          </p:nvPr>
        </p:nvSpPr>
        <p:spPr>
          <a:xfrm>
            <a:off x="2692866" y="5654532"/>
            <a:ext cx="2354700" cy="314700"/>
          </a:xfrm>
          <a:prstGeom prst="rect">
            <a:avLst/>
          </a:prstGeom>
          <a:noFill/>
          <a:ln>
            <a:noFill/>
          </a:ln>
        </p:spPr>
        <p:txBody>
          <a:bodyPr anchorCtr="0" anchor="t" bIns="16225" lIns="16225" spcFirstLastPara="1" rIns="16225" wrap="square" tIns="16225">
            <a:noAutofit/>
          </a:bodyPr>
          <a:lstStyle/>
          <a:p>
            <a:pPr indent="0" lvl="0" marL="0" rtl="0" algn="ctr">
              <a:lnSpc>
                <a:spcPct val="130000"/>
              </a:lnSpc>
              <a:spcBef>
                <a:spcPts val="0"/>
              </a:spcBef>
              <a:spcAft>
                <a:spcPts val="0"/>
              </a:spcAft>
              <a:buClr>
                <a:srgbClr val="231F20"/>
              </a:buClr>
              <a:buSzPts val="1400"/>
              <a:buFont typeface="Questrial"/>
              <a:buNone/>
            </a:pPr>
            <a:r>
              <a:rPr lang="en-US" sz="1400"/>
              <a:t>REMOVE CONTINGENCIES</a:t>
            </a:r>
            <a:endParaRPr/>
          </a:p>
        </p:txBody>
      </p:sp>
      <p:sp>
        <p:nvSpPr>
          <p:cNvPr id="193" name="Google Shape;193;p12"/>
          <p:cNvSpPr txBox="1"/>
          <p:nvPr>
            <p:ph idx="56" type="body"/>
          </p:nvPr>
        </p:nvSpPr>
        <p:spPr>
          <a:xfrm>
            <a:off x="3150996" y="5993833"/>
            <a:ext cx="1726500" cy="419100"/>
          </a:xfrm>
          <a:prstGeom prst="rect">
            <a:avLst/>
          </a:prstGeom>
          <a:noFill/>
          <a:ln>
            <a:noFill/>
          </a:ln>
        </p:spPr>
        <p:txBody>
          <a:bodyPr anchorCtr="0" anchor="t" bIns="16225" lIns="16225" spcFirstLastPara="1" rIns="16225" wrap="square" tIns="16225">
            <a:noAutofit/>
          </a:bodyPr>
          <a:lstStyle/>
          <a:p>
            <a:pPr indent="0" lvl="0" marL="0" rtl="0" algn="ctr">
              <a:lnSpc>
                <a:spcPct val="130000"/>
              </a:lnSpc>
              <a:spcBef>
                <a:spcPts val="0"/>
              </a:spcBef>
              <a:spcAft>
                <a:spcPts val="0"/>
              </a:spcAft>
              <a:buClr>
                <a:srgbClr val="231F20"/>
              </a:buClr>
              <a:buSzPts val="1100"/>
              <a:buFont typeface="Questrial"/>
              <a:buNone/>
            </a:pPr>
            <a:r>
              <a:rPr lang="en-US"/>
              <a:t>OBTAIN MORTGAGE FINANCING</a:t>
            </a:r>
            <a:endParaRPr/>
          </a:p>
        </p:txBody>
      </p:sp>
      <p:sp>
        <p:nvSpPr>
          <p:cNvPr id="194" name="Google Shape;194;p12"/>
          <p:cNvSpPr txBox="1"/>
          <p:nvPr>
            <p:ph idx="57" type="body"/>
          </p:nvPr>
        </p:nvSpPr>
        <p:spPr>
          <a:xfrm>
            <a:off x="2751476" y="6517650"/>
            <a:ext cx="1140000" cy="497100"/>
          </a:xfrm>
          <a:prstGeom prst="rect">
            <a:avLst/>
          </a:prstGeom>
          <a:noFill/>
          <a:ln>
            <a:noFill/>
          </a:ln>
        </p:spPr>
        <p:txBody>
          <a:bodyPr anchorCtr="0" anchor="t" bIns="16225" lIns="16225" spcFirstLastPara="1" rIns="16225" wrap="square" tIns="16225">
            <a:noAutofit/>
          </a:bodyPr>
          <a:lstStyle/>
          <a:p>
            <a:pPr indent="0" lvl="0" marL="0" rtl="0" algn="ctr">
              <a:lnSpc>
                <a:spcPct val="100000"/>
              </a:lnSpc>
              <a:spcBef>
                <a:spcPts val="0"/>
              </a:spcBef>
              <a:spcAft>
                <a:spcPts val="0"/>
              </a:spcAft>
              <a:buClr>
                <a:srgbClr val="D81F27"/>
              </a:buClr>
              <a:buSzPts val="1100"/>
              <a:buFont typeface="Questrial"/>
              <a:buNone/>
            </a:pPr>
            <a:r>
              <a:rPr i="0" lang="en-US" sz="1100">
                <a:solidFill>
                  <a:srgbClr val="D81F27"/>
                </a:solidFill>
              </a:rPr>
              <a:t>CREDIT</a:t>
            </a:r>
            <a:r>
              <a:rPr i="0" lang="en-US">
                <a:solidFill>
                  <a:srgbClr val="D81F27"/>
                </a:solidFill>
              </a:rPr>
              <a:t> </a:t>
            </a:r>
            <a:r>
              <a:rPr i="0" lang="en-US" sz="1100">
                <a:solidFill>
                  <a:srgbClr val="D81F27"/>
                </a:solidFill>
              </a:rPr>
              <a:t>CHECK</a:t>
            </a:r>
            <a:endParaRPr i="0" sz="1100">
              <a:solidFill>
                <a:srgbClr val="D81F27"/>
              </a:solidFill>
            </a:endParaRPr>
          </a:p>
          <a:p>
            <a:pPr indent="0" lvl="0" marL="0" rtl="0" algn="ctr">
              <a:lnSpc>
                <a:spcPct val="100000"/>
              </a:lnSpc>
              <a:spcBef>
                <a:spcPts val="0"/>
              </a:spcBef>
              <a:spcAft>
                <a:spcPts val="0"/>
              </a:spcAft>
              <a:buClr>
                <a:srgbClr val="D81F27"/>
              </a:buClr>
              <a:buSzPts val="1100"/>
              <a:buFont typeface="Questrial"/>
              <a:buNone/>
            </a:pPr>
            <a:r>
              <a:t/>
            </a:r>
            <a:endParaRPr i="0">
              <a:solidFill>
                <a:srgbClr val="D81F27"/>
              </a:solidFill>
            </a:endParaRPr>
          </a:p>
          <a:p>
            <a:pPr indent="0" lvl="0" marL="0" rtl="0" algn="ctr">
              <a:lnSpc>
                <a:spcPct val="100000"/>
              </a:lnSpc>
              <a:spcBef>
                <a:spcPts val="0"/>
              </a:spcBef>
              <a:spcAft>
                <a:spcPts val="0"/>
              </a:spcAft>
              <a:buClr>
                <a:srgbClr val="D81F27"/>
              </a:buClr>
              <a:buSzPts val="1100"/>
              <a:buFont typeface="Questrial"/>
              <a:buNone/>
            </a:pPr>
            <a:r>
              <a:rPr i="0" lang="en-US" sz="1100">
                <a:solidFill>
                  <a:srgbClr val="D81F27"/>
                </a:solidFill>
              </a:rPr>
              <a:t>UNDE</a:t>
            </a:r>
            <a:r>
              <a:rPr i="0" lang="en-US" sz="1100">
                <a:solidFill>
                  <a:srgbClr val="D81F27"/>
                </a:solidFill>
              </a:rPr>
              <a:t>R</a:t>
            </a:r>
            <a:r>
              <a:rPr i="0" lang="en-US" sz="1100">
                <a:solidFill>
                  <a:srgbClr val="D81F27"/>
                </a:solidFill>
              </a:rPr>
              <a:t>WRITING</a:t>
            </a:r>
            <a:endParaRPr i="0" sz="1100">
              <a:solidFill>
                <a:srgbClr val="D81F27"/>
              </a:solidFill>
            </a:endParaRPr>
          </a:p>
          <a:p>
            <a:pPr indent="0" lvl="0" marL="0" rtl="0" algn="ctr">
              <a:lnSpc>
                <a:spcPct val="100000"/>
              </a:lnSpc>
              <a:spcBef>
                <a:spcPts val="0"/>
              </a:spcBef>
              <a:spcAft>
                <a:spcPts val="0"/>
              </a:spcAft>
              <a:buClr>
                <a:srgbClr val="D81F27"/>
              </a:buClr>
              <a:buSzPts val="1100"/>
              <a:buFont typeface="Questrial"/>
              <a:buNone/>
            </a:pPr>
            <a:r>
              <a:t/>
            </a:r>
            <a:endParaRPr i="0">
              <a:solidFill>
                <a:srgbClr val="D81F27"/>
              </a:solidFill>
            </a:endParaRPr>
          </a:p>
          <a:p>
            <a:pPr indent="0" lvl="0" marL="0" rtl="0" algn="ctr">
              <a:lnSpc>
                <a:spcPct val="100000"/>
              </a:lnSpc>
              <a:spcBef>
                <a:spcPts val="0"/>
              </a:spcBef>
              <a:spcAft>
                <a:spcPts val="0"/>
              </a:spcAft>
              <a:buClr>
                <a:srgbClr val="D81F27"/>
              </a:buClr>
              <a:buSzPts val="1100"/>
              <a:buFont typeface="Questrial"/>
              <a:buNone/>
            </a:pPr>
            <a:r>
              <a:rPr i="0" lang="en-US" sz="1100">
                <a:solidFill>
                  <a:srgbClr val="D81F27"/>
                </a:solidFill>
              </a:rPr>
              <a:t>APPRAISAL</a:t>
            </a:r>
            <a:endParaRPr/>
          </a:p>
        </p:txBody>
      </p:sp>
      <p:sp>
        <p:nvSpPr>
          <p:cNvPr id="195" name="Google Shape;195;p12"/>
          <p:cNvSpPr txBox="1"/>
          <p:nvPr>
            <p:ph idx="58" type="body"/>
          </p:nvPr>
        </p:nvSpPr>
        <p:spPr>
          <a:xfrm>
            <a:off x="4250540" y="6508318"/>
            <a:ext cx="852600" cy="333000"/>
          </a:xfrm>
          <a:prstGeom prst="rect">
            <a:avLst/>
          </a:prstGeom>
          <a:noFill/>
          <a:ln>
            <a:noFill/>
          </a:ln>
        </p:spPr>
        <p:txBody>
          <a:bodyPr anchorCtr="0" anchor="t" bIns="16225" lIns="16225" spcFirstLastPara="1" rIns="16225" wrap="square" tIns="16225">
            <a:noAutofit/>
          </a:bodyPr>
          <a:lstStyle/>
          <a:p>
            <a:pPr indent="0" lvl="0" marL="0" rtl="0" algn="ctr">
              <a:lnSpc>
                <a:spcPct val="100000"/>
              </a:lnSpc>
              <a:spcBef>
                <a:spcPts val="0"/>
              </a:spcBef>
              <a:spcAft>
                <a:spcPts val="0"/>
              </a:spcAft>
              <a:buClr>
                <a:srgbClr val="D81F27"/>
              </a:buClr>
              <a:buSzPts val="1100"/>
              <a:buFont typeface="Questrial"/>
              <a:buNone/>
            </a:pPr>
            <a:r>
              <a:rPr i="0" lang="en-US" sz="1100">
                <a:solidFill>
                  <a:srgbClr val="D81F27"/>
                </a:solidFill>
              </a:rPr>
              <a:t>SURVEY</a:t>
            </a:r>
            <a:endParaRPr i="0" sz="1100">
              <a:solidFill>
                <a:srgbClr val="D81F27"/>
              </a:solidFill>
            </a:endParaRPr>
          </a:p>
          <a:p>
            <a:pPr indent="0" lvl="0" marL="0" rtl="0" algn="ctr">
              <a:lnSpc>
                <a:spcPct val="100000"/>
              </a:lnSpc>
              <a:spcBef>
                <a:spcPts val="0"/>
              </a:spcBef>
              <a:spcAft>
                <a:spcPts val="0"/>
              </a:spcAft>
              <a:buClr>
                <a:srgbClr val="D81F27"/>
              </a:buClr>
              <a:buSzPts val="1100"/>
              <a:buFont typeface="Questrial"/>
              <a:buNone/>
            </a:pPr>
            <a:r>
              <a:t/>
            </a:r>
            <a:endParaRPr i="0">
              <a:solidFill>
                <a:srgbClr val="D81F27"/>
              </a:solidFill>
            </a:endParaRPr>
          </a:p>
          <a:p>
            <a:pPr indent="0" lvl="0" marL="0" rtl="0" algn="ctr">
              <a:lnSpc>
                <a:spcPct val="100000"/>
              </a:lnSpc>
              <a:spcBef>
                <a:spcPts val="0"/>
              </a:spcBef>
              <a:spcAft>
                <a:spcPts val="0"/>
              </a:spcAft>
              <a:buClr>
                <a:srgbClr val="D81F27"/>
              </a:buClr>
              <a:buSzPts val="1100"/>
              <a:buFont typeface="Questrial"/>
              <a:buNone/>
            </a:pPr>
            <a:r>
              <a:rPr i="0" lang="en-US" sz="1100">
                <a:solidFill>
                  <a:srgbClr val="D81F27"/>
                </a:solidFill>
              </a:rPr>
              <a:t>INSURANCE</a:t>
            </a:r>
            <a:endParaRPr/>
          </a:p>
        </p:txBody>
      </p:sp>
      <p:sp>
        <p:nvSpPr>
          <p:cNvPr id="196" name="Google Shape;196;p12"/>
          <p:cNvSpPr txBox="1"/>
          <p:nvPr/>
        </p:nvSpPr>
        <p:spPr>
          <a:xfrm>
            <a:off x="3441830" y="5020770"/>
            <a:ext cx="1233300" cy="83100"/>
          </a:xfrm>
          <a:prstGeom prst="rect">
            <a:avLst/>
          </a:prstGeom>
          <a:noFill/>
          <a:ln>
            <a:noFill/>
          </a:ln>
        </p:spPr>
        <p:txBody>
          <a:bodyPr anchorCtr="0" anchor="t" bIns="21350" lIns="21350" spcFirstLastPara="1" rIns="21350" wrap="square" tIns="21350">
            <a:noAutofit/>
          </a:bodyPr>
          <a:lstStyle/>
          <a:p>
            <a:pPr indent="0" lvl="0" marL="0" rtl="0" algn="ctr">
              <a:spcBef>
                <a:spcPts val="0"/>
              </a:spcBef>
              <a:spcAft>
                <a:spcPts val="0"/>
              </a:spcAft>
              <a:buClr>
                <a:srgbClr val="FFFFFF"/>
              </a:buClr>
              <a:buSzPts val="1100"/>
              <a:buFont typeface="Questrial"/>
              <a:buNone/>
            </a:pPr>
            <a:r>
              <a:rPr lang="en-US" sz="1100">
                <a:solidFill>
                  <a:srgbClr val="FFFFFF"/>
                </a:solidFill>
                <a:latin typeface="Questrial"/>
                <a:ea typeface="Questrial"/>
                <a:cs typeface="Questrial"/>
                <a:sym typeface="Questrial"/>
              </a:rPr>
              <a:t>Do Due Diligence</a:t>
            </a:r>
            <a:endParaRPr sz="1100">
              <a:solidFill>
                <a:srgbClr val="FFFFFF"/>
              </a:solidFill>
              <a:latin typeface="Questrial"/>
              <a:ea typeface="Questrial"/>
              <a:cs typeface="Questrial"/>
              <a:sym typeface="Questrial"/>
            </a:endParaRPr>
          </a:p>
          <a:p>
            <a:pPr indent="0" lvl="0" marL="0" rtl="0" algn="l">
              <a:spcBef>
                <a:spcPts val="0"/>
              </a:spcBef>
              <a:spcAft>
                <a:spcPts val="0"/>
              </a:spcAft>
              <a:buNone/>
            </a:pPr>
            <a:r>
              <a:t/>
            </a:r>
            <a:endParaRPr sz="300">
              <a:latin typeface="Questrial"/>
              <a:ea typeface="Questrial"/>
              <a:cs typeface="Questrial"/>
              <a:sym typeface="Quest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13"/>
          <p:cNvPicPr preferRelativeResize="0"/>
          <p:nvPr/>
        </p:nvPicPr>
        <p:blipFill rotWithShape="1">
          <a:blip r:embed="rId3">
            <a:alphaModFix/>
          </a:blip>
          <a:srcRect b="35438" l="5560" r="19993" t="1"/>
          <a:stretch/>
        </p:blipFill>
        <p:spPr>
          <a:xfrm>
            <a:off x="-178" y="0"/>
            <a:ext cx="7772758" cy="5088591"/>
          </a:xfrm>
          <a:prstGeom prst="rect">
            <a:avLst/>
          </a:prstGeom>
          <a:noFill/>
          <a:ln>
            <a:noFill/>
          </a:ln>
        </p:spPr>
      </p:pic>
      <p:grpSp>
        <p:nvGrpSpPr>
          <p:cNvPr id="202" name="Google Shape;202;p13"/>
          <p:cNvGrpSpPr/>
          <p:nvPr/>
        </p:nvGrpSpPr>
        <p:grpSpPr>
          <a:xfrm>
            <a:off x="49" y="5198532"/>
            <a:ext cx="5408472" cy="4734531"/>
            <a:chOff x="-1089456" y="1741014"/>
            <a:chExt cx="34426940" cy="2811145"/>
          </a:xfrm>
        </p:grpSpPr>
        <p:pic>
          <p:nvPicPr>
            <p:cNvPr descr="Image" id="203" name="Google Shape;203;p13"/>
            <p:cNvPicPr preferRelativeResize="0"/>
            <p:nvPr/>
          </p:nvPicPr>
          <p:blipFill rotWithShape="1">
            <a:blip r:embed="rId4">
              <a:alphaModFix/>
            </a:blip>
            <a:srcRect b="0" l="33706" r="9749" t="0"/>
            <a:stretch/>
          </p:blipFill>
          <p:spPr>
            <a:xfrm flipH="1">
              <a:off x="-1089456" y="1741014"/>
              <a:ext cx="34426940" cy="2811145"/>
            </a:xfrm>
            <a:prstGeom prst="rect">
              <a:avLst/>
            </a:prstGeom>
            <a:noFill/>
            <a:ln>
              <a:noFill/>
            </a:ln>
          </p:spPr>
        </p:pic>
        <p:sp>
          <p:nvSpPr>
            <p:cNvPr id="204" name="Google Shape;204;p13"/>
            <p:cNvSpPr txBox="1"/>
            <p:nvPr/>
          </p:nvSpPr>
          <p:spPr>
            <a:xfrm>
              <a:off x="-1089427" y="2274551"/>
              <a:ext cx="26266800" cy="1434300"/>
            </a:xfrm>
            <a:prstGeom prst="rect">
              <a:avLst/>
            </a:prstGeom>
            <a:noFill/>
            <a:ln>
              <a:noFill/>
            </a:ln>
          </p:spPr>
          <p:txBody>
            <a:bodyPr anchorCtr="0" anchor="ctr" bIns="16225" lIns="16225" spcFirstLastPara="1" rIns="16225" wrap="square" tIns="16225">
              <a:noAutofit/>
            </a:bodyPr>
            <a:lstStyle/>
            <a:p>
              <a:pPr indent="0" lvl="0" marL="0" marR="0" rtl="0" algn="ctr">
                <a:lnSpc>
                  <a:spcPct val="90000"/>
                </a:lnSpc>
                <a:spcBef>
                  <a:spcPts val="0"/>
                </a:spcBef>
                <a:spcAft>
                  <a:spcPts val="0"/>
                </a:spcAft>
                <a:buClr>
                  <a:srgbClr val="D81F27"/>
                </a:buClr>
                <a:buSzPts val="2100"/>
                <a:buFont typeface="Montserrat"/>
                <a:buNone/>
              </a:pPr>
              <a:r>
                <a:rPr lang="en-US" sz="3100">
                  <a:solidFill>
                    <a:srgbClr val="CC0000"/>
                  </a:solidFill>
                  <a:latin typeface="Montserrat"/>
                  <a:ea typeface="Montserrat"/>
                  <a:cs typeface="Montserrat"/>
                  <a:sym typeface="Montserrat"/>
                </a:rPr>
                <a:t>Financial </a:t>
              </a:r>
              <a:endParaRPr sz="3100">
                <a:solidFill>
                  <a:srgbClr val="CC0000"/>
                </a:solidFill>
                <a:latin typeface="Montserrat"/>
                <a:ea typeface="Montserrat"/>
                <a:cs typeface="Montserrat"/>
                <a:sym typeface="Montserrat"/>
              </a:endParaRPr>
            </a:p>
            <a:p>
              <a:pPr indent="0" lvl="0" marL="0" marR="0" rtl="0" algn="ctr">
                <a:lnSpc>
                  <a:spcPct val="90000"/>
                </a:lnSpc>
                <a:spcBef>
                  <a:spcPts val="0"/>
                </a:spcBef>
                <a:spcAft>
                  <a:spcPts val="0"/>
                </a:spcAft>
                <a:buClr>
                  <a:srgbClr val="D81F27"/>
                </a:buClr>
                <a:buSzPts val="2100"/>
                <a:buFont typeface="Montserrat"/>
                <a:buNone/>
              </a:pPr>
              <a:r>
                <a:rPr lang="en-US" sz="3100">
                  <a:solidFill>
                    <a:srgbClr val="CC0000"/>
                  </a:solidFill>
                  <a:latin typeface="Montserrat"/>
                  <a:ea typeface="Montserrat"/>
                  <a:cs typeface="Montserrat"/>
                  <a:sym typeface="Montserrat"/>
                </a:rPr>
                <a:t>Pre-Approval</a:t>
              </a:r>
              <a:endParaRPr sz="3100">
                <a:solidFill>
                  <a:srgbClr val="CC0000"/>
                </a:solidFill>
              </a:endParaRPr>
            </a:p>
          </p:txBody>
        </p:sp>
      </p:grpSp>
      <p:sp>
        <p:nvSpPr>
          <p:cNvPr id="205" name="Google Shape;205;p13"/>
          <p:cNvSpPr txBox="1"/>
          <p:nvPr/>
        </p:nvSpPr>
        <p:spPr>
          <a:xfrm>
            <a:off x="4355560" y="5503565"/>
            <a:ext cx="3164400" cy="4429500"/>
          </a:xfrm>
          <a:prstGeom prst="rect">
            <a:avLst/>
          </a:prstGeom>
          <a:noFill/>
          <a:ln>
            <a:noFill/>
          </a:ln>
        </p:spPr>
        <p:txBody>
          <a:bodyPr anchorCtr="0" anchor="t" bIns="16225" lIns="16225" spcFirstLastPara="1" rIns="16225" wrap="square" tIns="16225">
            <a:noAutofit/>
          </a:bodyPr>
          <a:lstStyle/>
          <a:p>
            <a:pPr indent="0" lvl="0" marL="0" rtl="0" algn="l">
              <a:lnSpc>
                <a:spcPct val="115000"/>
              </a:lnSpc>
              <a:spcBef>
                <a:spcPts val="0"/>
              </a:spcBef>
              <a:spcAft>
                <a:spcPts val="0"/>
              </a:spcAft>
              <a:buClr>
                <a:srgbClr val="808080"/>
              </a:buClr>
              <a:buSzPts val="300"/>
              <a:buFont typeface="Calibri"/>
              <a:buNone/>
            </a:pPr>
            <a:r>
              <a:rPr b="1" lang="en-US" sz="1300">
                <a:solidFill>
                  <a:srgbClr val="58595B"/>
                </a:solidFill>
                <a:latin typeface="Montserrat"/>
                <a:ea typeface="Montserrat"/>
                <a:cs typeface="Montserrat"/>
                <a:sym typeface="Montserrat"/>
              </a:rPr>
              <a:t>CONFIDENTIAL COUNSELING</a:t>
            </a:r>
            <a:endParaRPr b="1" sz="1300">
              <a:solidFill>
                <a:srgbClr val="58595B"/>
              </a:solidFill>
              <a:latin typeface="Montserrat"/>
              <a:ea typeface="Montserrat"/>
              <a:cs typeface="Montserrat"/>
              <a:sym typeface="Montserrat"/>
            </a:endParaRPr>
          </a:p>
          <a:p>
            <a:pPr indent="0" lvl="0" marL="0" rtl="0" algn="l">
              <a:lnSpc>
                <a:spcPct val="115000"/>
              </a:lnSpc>
              <a:spcBef>
                <a:spcPts val="0"/>
              </a:spcBef>
              <a:spcAft>
                <a:spcPts val="0"/>
              </a:spcAft>
              <a:buClr>
                <a:srgbClr val="808080"/>
              </a:buClr>
              <a:buSzPts val="300"/>
              <a:buFont typeface="Calibri"/>
              <a:buNone/>
            </a:pPr>
            <a:r>
              <a:t/>
            </a:r>
            <a:endParaRPr sz="1300">
              <a:solidFill>
                <a:srgbClr val="58595B"/>
              </a:solidFill>
              <a:latin typeface="Montserrat"/>
              <a:ea typeface="Montserrat"/>
              <a:cs typeface="Montserrat"/>
              <a:sym typeface="Montserrat"/>
            </a:endParaRPr>
          </a:p>
          <a:p>
            <a:pPr indent="0" lvl="0" marL="0" rtl="0" algn="l">
              <a:lnSpc>
                <a:spcPct val="115000"/>
              </a:lnSpc>
              <a:spcBef>
                <a:spcPts val="0"/>
              </a:spcBef>
              <a:spcAft>
                <a:spcPts val="0"/>
              </a:spcAft>
              <a:buClr>
                <a:srgbClr val="808080"/>
              </a:buClr>
              <a:buSzPts val="300"/>
              <a:buFont typeface="Calibri"/>
              <a:buNone/>
            </a:pPr>
            <a:r>
              <a:rPr lang="en-US" sz="1200">
                <a:solidFill>
                  <a:srgbClr val="58595B"/>
                </a:solidFill>
                <a:latin typeface="Questrial"/>
                <a:ea typeface="Questrial"/>
                <a:cs typeface="Questrial"/>
                <a:sym typeface="Questrial"/>
              </a:rPr>
              <a:t>You will confidentially discuss your financial situation with your lender.</a:t>
            </a:r>
            <a:endParaRPr sz="1200">
              <a:solidFill>
                <a:srgbClr val="58595B"/>
              </a:solidFill>
              <a:latin typeface="Questrial"/>
              <a:ea typeface="Questrial"/>
              <a:cs typeface="Questrial"/>
              <a:sym typeface="Questrial"/>
            </a:endParaRPr>
          </a:p>
          <a:p>
            <a:pPr indent="0" lvl="0" marL="0" rtl="0" algn="l">
              <a:lnSpc>
                <a:spcPct val="115000"/>
              </a:lnSpc>
              <a:spcBef>
                <a:spcPts val="0"/>
              </a:spcBef>
              <a:spcAft>
                <a:spcPts val="0"/>
              </a:spcAft>
              <a:buClr>
                <a:srgbClr val="808080"/>
              </a:buClr>
              <a:buSzPts val="300"/>
              <a:buFont typeface="Calibri"/>
              <a:buNone/>
            </a:pPr>
            <a:r>
              <a:t/>
            </a:r>
            <a:endParaRPr sz="1200">
              <a:solidFill>
                <a:srgbClr val="58595B"/>
              </a:solidFill>
              <a:latin typeface="Questrial"/>
              <a:ea typeface="Questrial"/>
              <a:cs typeface="Questrial"/>
              <a:sym typeface="Questrial"/>
            </a:endParaRPr>
          </a:p>
          <a:p>
            <a:pPr indent="0" lvl="0" marL="0" rtl="0" algn="l">
              <a:lnSpc>
                <a:spcPct val="115000"/>
              </a:lnSpc>
              <a:spcBef>
                <a:spcPts val="0"/>
              </a:spcBef>
              <a:spcAft>
                <a:spcPts val="0"/>
              </a:spcAft>
              <a:buClr>
                <a:srgbClr val="808080"/>
              </a:buClr>
              <a:buSzPts val="300"/>
              <a:buFont typeface="Calibri"/>
              <a:buNone/>
            </a:pPr>
            <a:r>
              <a:rPr b="1" lang="en-US" sz="1300">
                <a:solidFill>
                  <a:srgbClr val="58595B"/>
                </a:solidFill>
                <a:latin typeface="Montserrat"/>
                <a:ea typeface="Montserrat"/>
                <a:cs typeface="Montserrat"/>
                <a:sym typeface="Montserrat"/>
              </a:rPr>
              <a:t>FINANCIAL OPTIONS</a:t>
            </a:r>
            <a:endParaRPr b="1" sz="1300">
              <a:solidFill>
                <a:srgbClr val="58595B"/>
              </a:solidFill>
              <a:latin typeface="Montserrat"/>
              <a:ea typeface="Montserrat"/>
              <a:cs typeface="Montserrat"/>
              <a:sym typeface="Montserrat"/>
            </a:endParaRPr>
          </a:p>
          <a:p>
            <a:pPr indent="0" lvl="0" marL="0" rtl="0" algn="l">
              <a:lnSpc>
                <a:spcPct val="115000"/>
              </a:lnSpc>
              <a:spcBef>
                <a:spcPts val="0"/>
              </a:spcBef>
              <a:spcAft>
                <a:spcPts val="0"/>
              </a:spcAft>
              <a:buClr>
                <a:srgbClr val="808080"/>
              </a:buClr>
              <a:buSzPts val="300"/>
              <a:buFont typeface="Calibri"/>
              <a:buNone/>
            </a:pPr>
            <a:r>
              <a:t/>
            </a:r>
            <a:endParaRPr sz="1300">
              <a:solidFill>
                <a:srgbClr val="58595B"/>
              </a:solidFill>
              <a:latin typeface="Montserrat"/>
              <a:ea typeface="Montserrat"/>
              <a:cs typeface="Montserrat"/>
              <a:sym typeface="Montserrat"/>
            </a:endParaRPr>
          </a:p>
          <a:p>
            <a:pPr indent="0" lvl="0" marL="0" rtl="0" algn="just">
              <a:lnSpc>
                <a:spcPct val="115000"/>
              </a:lnSpc>
              <a:spcBef>
                <a:spcPts val="0"/>
              </a:spcBef>
              <a:spcAft>
                <a:spcPts val="0"/>
              </a:spcAft>
              <a:buClr>
                <a:srgbClr val="808080"/>
              </a:buClr>
              <a:buSzPts val="300"/>
              <a:buFont typeface="Calibri"/>
              <a:buNone/>
            </a:pPr>
            <a:r>
              <a:rPr lang="en-US" sz="1200">
                <a:solidFill>
                  <a:srgbClr val="58595B"/>
                </a:solidFill>
                <a:latin typeface="Questrial"/>
                <a:ea typeface="Questrial"/>
                <a:cs typeface="Questrial"/>
                <a:sym typeface="Questrial"/>
              </a:rPr>
              <a:t>I work with several well respected and highly qualified financial professionals who will help you find the best financing for your specific needs.</a:t>
            </a:r>
            <a:endParaRPr sz="1200">
              <a:solidFill>
                <a:srgbClr val="58595B"/>
              </a:solidFill>
              <a:latin typeface="Questrial"/>
              <a:ea typeface="Questrial"/>
              <a:cs typeface="Questrial"/>
              <a:sym typeface="Questrial"/>
            </a:endParaRPr>
          </a:p>
          <a:p>
            <a:pPr indent="0" lvl="0" marL="0" rtl="0" algn="l">
              <a:lnSpc>
                <a:spcPct val="115000"/>
              </a:lnSpc>
              <a:spcBef>
                <a:spcPts val="0"/>
              </a:spcBef>
              <a:spcAft>
                <a:spcPts val="0"/>
              </a:spcAft>
              <a:buClr>
                <a:srgbClr val="808080"/>
              </a:buClr>
              <a:buSzPts val="300"/>
              <a:buFont typeface="Calibri"/>
              <a:buNone/>
            </a:pPr>
            <a:r>
              <a:t/>
            </a:r>
            <a:endParaRPr sz="1100">
              <a:solidFill>
                <a:srgbClr val="58595B"/>
              </a:solidFill>
              <a:latin typeface="Questrial"/>
              <a:ea typeface="Questrial"/>
              <a:cs typeface="Questrial"/>
              <a:sym typeface="Questrial"/>
            </a:endParaRPr>
          </a:p>
          <a:p>
            <a:pPr indent="0" lvl="0" marL="0" marR="0" rtl="0" algn="l">
              <a:lnSpc>
                <a:spcPct val="115000"/>
              </a:lnSpc>
              <a:spcBef>
                <a:spcPts val="700"/>
              </a:spcBef>
              <a:spcAft>
                <a:spcPts val="0"/>
              </a:spcAft>
              <a:buClr>
                <a:srgbClr val="000000"/>
              </a:buClr>
              <a:buSzPts val="1400"/>
              <a:buFont typeface="Montserrat"/>
              <a:buNone/>
            </a:pPr>
            <a:r>
              <a:rPr b="1" lang="en-US" sz="1300">
                <a:solidFill>
                  <a:srgbClr val="58595B"/>
                </a:solidFill>
                <a:latin typeface="Montserrat"/>
                <a:ea typeface="Montserrat"/>
                <a:cs typeface="Montserrat"/>
                <a:sym typeface="Montserrat"/>
              </a:rPr>
              <a:t>HOMEOWNER RESPONSIBILITY</a:t>
            </a:r>
            <a:endParaRPr b="1" sz="1300">
              <a:solidFill>
                <a:srgbClr val="58595B"/>
              </a:solidFill>
              <a:latin typeface="Montserrat"/>
              <a:ea typeface="Montserrat"/>
              <a:cs typeface="Montserrat"/>
              <a:sym typeface="Montserrat"/>
            </a:endParaRPr>
          </a:p>
          <a:p>
            <a:pPr indent="0" lvl="0" marL="0" marR="0" rtl="0" algn="l">
              <a:lnSpc>
                <a:spcPct val="115000"/>
              </a:lnSpc>
              <a:spcBef>
                <a:spcPts val="700"/>
              </a:spcBef>
              <a:spcAft>
                <a:spcPts val="0"/>
              </a:spcAft>
              <a:buClr>
                <a:srgbClr val="000000"/>
              </a:buClr>
              <a:buSzPts val="1400"/>
              <a:buFont typeface="Montserrat"/>
              <a:buNone/>
            </a:pPr>
            <a:r>
              <a:rPr lang="en-US" sz="1200">
                <a:solidFill>
                  <a:srgbClr val="58595B"/>
                </a:solidFill>
                <a:latin typeface="Questrial"/>
                <a:ea typeface="Questrial"/>
                <a:cs typeface="Questrial"/>
                <a:sym typeface="Questrial"/>
              </a:rPr>
              <a:t>There are some fundamentals to home ownership that you’ll want to be aware of, such as costs associated with maintenance and upkeep, utilities, wear and tare, etc. </a:t>
            </a:r>
            <a:endParaRPr sz="1200">
              <a:solidFill>
                <a:srgbClr val="58595B"/>
              </a:solidFill>
            </a:endParaRPr>
          </a:p>
          <a:p>
            <a:pPr indent="0" lvl="0" marL="0" rtl="0" algn="l">
              <a:lnSpc>
                <a:spcPct val="115000"/>
              </a:lnSpc>
              <a:spcBef>
                <a:spcPts val="0"/>
              </a:spcBef>
              <a:spcAft>
                <a:spcPts val="0"/>
              </a:spcAft>
              <a:buClr>
                <a:srgbClr val="808080"/>
              </a:buClr>
              <a:buSzPts val="300"/>
              <a:buFont typeface="Calibri"/>
              <a:buNone/>
            </a:pPr>
            <a:r>
              <a:t/>
            </a:r>
            <a:endParaRPr sz="1100">
              <a:solidFill>
                <a:srgbClr val="58595B"/>
              </a:solidFill>
              <a:latin typeface="Questrial"/>
              <a:ea typeface="Questrial"/>
              <a:cs typeface="Questrial"/>
              <a:sym typeface="Questrial"/>
            </a:endParaRPr>
          </a:p>
        </p:txBody>
      </p:sp>
      <p:pic>
        <p:nvPicPr>
          <p:cNvPr descr="Asset 1.png" id="206" name="Google Shape;206;p13"/>
          <p:cNvPicPr preferRelativeResize="0"/>
          <p:nvPr/>
        </p:nvPicPr>
        <p:blipFill rotWithShape="1">
          <a:blip r:embed="rId5">
            <a:alphaModFix/>
          </a:blip>
          <a:srcRect b="0" l="0" r="0" t="0"/>
          <a:stretch/>
        </p:blipFill>
        <p:spPr>
          <a:xfrm>
            <a:off x="351813" y="3360532"/>
            <a:ext cx="2401227" cy="152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txBox="1"/>
          <p:nvPr/>
        </p:nvSpPr>
        <p:spPr>
          <a:xfrm>
            <a:off x="2516194" y="4896522"/>
            <a:ext cx="2739900" cy="480000"/>
          </a:xfrm>
          <a:prstGeom prst="rect">
            <a:avLst/>
          </a:prstGeom>
          <a:noFill/>
          <a:ln>
            <a:noFill/>
          </a:ln>
        </p:spPr>
        <p:txBody>
          <a:bodyPr anchorCtr="0" anchor="ctr" bIns="16225" lIns="16225" spcFirstLastPara="1" rIns="16225" wrap="square" tIns="16225">
            <a:noAutofit/>
          </a:bodyPr>
          <a:lstStyle/>
          <a:p>
            <a:pPr indent="0" lvl="0" marL="0" marR="0" rtl="0" algn="ctr">
              <a:lnSpc>
                <a:spcPct val="90000"/>
              </a:lnSpc>
              <a:spcBef>
                <a:spcPts val="0"/>
              </a:spcBef>
              <a:spcAft>
                <a:spcPts val="0"/>
              </a:spcAft>
              <a:buClr>
                <a:srgbClr val="000000"/>
              </a:buClr>
              <a:buSzPts val="1700"/>
              <a:buFont typeface="Montserrat"/>
              <a:buNone/>
            </a:pPr>
            <a:r>
              <a:rPr lang="en-US" sz="2300">
                <a:solidFill>
                  <a:srgbClr val="CC0000"/>
                </a:solidFill>
                <a:latin typeface="Montserrat"/>
                <a:ea typeface="Montserrat"/>
                <a:cs typeface="Montserrat"/>
                <a:sym typeface="Montserrat"/>
              </a:rPr>
              <a:t>Keller Mortgage</a:t>
            </a:r>
            <a:endParaRPr sz="2300">
              <a:solidFill>
                <a:srgbClr val="CC0000"/>
              </a:solidFill>
            </a:endParaRPr>
          </a:p>
        </p:txBody>
      </p:sp>
      <p:pic>
        <p:nvPicPr>
          <p:cNvPr id="212" name="Google Shape;212;p14"/>
          <p:cNvPicPr preferRelativeResize="0"/>
          <p:nvPr/>
        </p:nvPicPr>
        <p:blipFill rotWithShape="1">
          <a:blip r:embed="rId3">
            <a:alphaModFix/>
          </a:blip>
          <a:srcRect b="15060" l="0" r="8463" t="0"/>
          <a:stretch/>
        </p:blipFill>
        <p:spPr>
          <a:xfrm flipH="1">
            <a:off x="-3" y="0"/>
            <a:ext cx="7772403" cy="4688358"/>
          </a:xfrm>
          <a:prstGeom prst="rect">
            <a:avLst/>
          </a:prstGeom>
          <a:noFill/>
          <a:ln>
            <a:noFill/>
          </a:ln>
        </p:spPr>
      </p:pic>
      <p:sp>
        <p:nvSpPr>
          <p:cNvPr id="213" name="Google Shape;213;p14"/>
          <p:cNvSpPr txBox="1"/>
          <p:nvPr/>
        </p:nvSpPr>
        <p:spPr>
          <a:xfrm>
            <a:off x="422809" y="5419588"/>
            <a:ext cx="6926700" cy="682500"/>
          </a:xfrm>
          <a:prstGeom prst="rect">
            <a:avLst/>
          </a:prstGeom>
          <a:noFill/>
          <a:ln>
            <a:noFill/>
          </a:ln>
        </p:spPr>
        <p:txBody>
          <a:bodyPr anchorCtr="0" anchor="t" bIns="21350" lIns="21350" spcFirstLastPara="1" rIns="21350" wrap="square" tIns="21350">
            <a:noAutofit/>
          </a:bodyPr>
          <a:lstStyle/>
          <a:p>
            <a:pPr indent="0" lvl="0" marL="0" rtl="0" algn="just">
              <a:lnSpc>
                <a:spcPct val="150000"/>
              </a:lnSpc>
              <a:spcBef>
                <a:spcPts val="0"/>
              </a:spcBef>
              <a:spcAft>
                <a:spcPts val="0"/>
              </a:spcAft>
              <a:buClr>
                <a:srgbClr val="000000"/>
              </a:buClr>
              <a:buSzPts val="300"/>
              <a:buFont typeface="Arial"/>
              <a:buNone/>
            </a:pPr>
            <a:r>
              <a:rPr lang="en-US" sz="1200">
                <a:solidFill>
                  <a:srgbClr val="58595B"/>
                </a:solidFill>
                <a:latin typeface="Questrial"/>
                <a:ea typeface="Questrial"/>
                <a:cs typeface="Questrial"/>
                <a:sym typeface="Questrial"/>
              </a:rPr>
              <a:t>Integrated with KW technology, Keller Mortgage makes for a swift, simplified experience that expedites the process so you can move into your new home, faster. Available exclusively through KW agents like me, you'll enjoy unprecedented savings on time and money.</a:t>
            </a:r>
            <a:endParaRPr sz="1200">
              <a:solidFill>
                <a:srgbClr val="58595B"/>
              </a:solidFill>
              <a:latin typeface="Questrial"/>
              <a:ea typeface="Questrial"/>
              <a:cs typeface="Questrial"/>
              <a:sym typeface="Questrial"/>
            </a:endParaRPr>
          </a:p>
          <a:p>
            <a:pPr indent="0" lvl="0" marL="0" rtl="0" algn="just">
              <a:lnSpc>
                <a:spcPct val="150000"/>
              </a:lnSpc>
              <a:spcBef>
                <a:spcPts val="0"/>
              </a:spcBef>
              <a:spcAft>
                <a:spcPts val="0"/>
              </a:spcAft>
              <a:buClr>
                <a:srgbClr val="000000"/>
              </a:buClr>
              <a:buSzPts val="300"/>
              <a:buFont typeface="Arial"/>
              <a:buNone/>
            </a:pPr>
            <a:r>
              <a:t/>
            </a:r>
            <a:endParaRPr sz="1200">
              <a:solidFill>
                <a:srgbClr val="58595B"/>
              </a:solidFill>
              <a:latin typeface="Questrial"/>
              <a:ea typeface="Questrial"/>
              <a:cs typeface="Questrial"/>
              <a:sym typeface="Questrial"/>
            </a:endParaRPr>
          </a:p>
          <a:p>
            <a:pPr indent="0" lvl="0" marL="0" rtl="0" algn="just">
              <a:lnSpc>
                <a:spcPct val="150000"/>
              </a:lnSpc>
              <a:spcBef>
                <a:spcPts val="0"/>
              </a:spcBef>
              <a:spcAft>
                <a:spcPts val="0"/>
              </a:spcAft>
              <a:buClr>
                <a:srgbClr val="000000"/>
              </a:buClr>
              <a:buSzPts val="300"/>
              <a:buFont typeface="Arial"/>
              <a:buNone/>
            </a:pPr>
            <a:r>
              <a:t/>
            </a:r>
            <a:endParaRPr sz="1200">
              <a:solidFill>
                <a:srgbClr val="58595B"/>
              </a:solidFill>
              <a:latin typeface="Questrial"/>
              <a:ea typeface="Questrial"/>
              <a:cs typeface="Questrial"/>
              <a:sym typeface="Questrial"/>
            </a:endParaRPr>
          </a:p>
          <a:p>
            <a:pPr indent="0" lvl="0" marL="0" rtl="0" algn="just">
              <a:lnSpc>
                <a:spcPct val="150000"/>
              </a:lnSpc>
              <a:spcBef>
                <a:spcPts val="0"/>
              </a:spcBef>
              <a:spcAft>
                <a:spcPts val="0"/>
              </a:spcAft>
              <a:buClr>
                <a:srgbClr val="000000"/>
              </a:buClr>
              <a:buSzPts val="300"/>
              <a:buFont typeface="Arial"/>
              <a:buNone/>
            </a:pPr>
            <a:r>
              <a:t/>
            </a:r>
            <a:endParaRPr sz="1200">
              <a:solidFill>
                <a:srgbClr val="58595B"/>
              </a:solidFill>
              <a:latin typeface="Questrial"/>
              <a:ea typeface="Questrial"/>
              <a:cs typeface="Questrial"/>
              <a:sym typeface="Questrial"/>
            </a:endParaRPr>
          </a:p>
          <a:p>
            <a:pPr indent="0" lvl="0" marL="0" rtl="0" algn="l">
              <a:lnSpc>
                <a:spcPct val="150000"/>
              </a:lnSpc>
              <a:spcBef>
                <a:spcPts val="0"/>
              </a:spcBef>
              <a:spcAft>
                <a:spcPts val="0"/>
              </a:spcAft>
              <a:buNone/>
            </a:pPr>
            <a:r>
              <a:t/>
            </a:r>
            <a:endParaRPr sz="1300">
              <a:solidFill>
                <a:srgbClr val="58595B"/>
              </a:solidFill>
              <a:latin typeface="Questrial"/>
              <a:ea typeface="Questrial"/>
              <a:cs typeface="Questrial"/>
              <a:sym typeface="Questrial"/>
            </a:endParaRPr>
          </a:p>
        </p:txBody>
      </p:sp>
      <p:sp>
        <p:nvSpPr>
          <p:cNvPr id="214" name="Google Shape;214;p14"/>
          <p:cNvSpPr txBox="1"/>
          <p:nvPr/>
        </p:nvSpPr>
        <p:spPr>
          <a:xfrm>
            <a:off x="2309950" y="6431314"/>
            <a:ext cx="3152400" cy="402900"/>
          </a:xfrm>
          <a:prstGeom prst="rect">
            <a:avLst/>
          </a:prstGeom>
          <a:noFill/>
          <a:ln>
            <a:noFill/>
          </a:ln>
        </p:spPr>
        <p:txBody>
          <a:bodyPr anchorCtr="0" anchor="t" bIns="21350" lIns="21350" spcFirstLastPara="1" rIns="21350" wrap="square" tIns="21350">
            <a:noAutofit/>
          </a:bodyPr>
          <a:lstStyle/>
          <a:p>
            <a:pPr indent="0" lvl="0" marL="0" rtl="0" algn="ctr">
              <a:spcBef>
                <a:spcPts val="0"/>
              </a:spcBef>
              <a:spcAft>
                <a:spcPts val="0"/>
              </a:spcAft>
              <a:buNone/>
            </a:pPr>
            <a:r>
              <a:rPr b="1" lang="en-US" sz="2200">
                <a:solidFill>
                  <a:srgbClr val="58595B"/>
                </a:solidFill>
                <a:latin typeface="Questrial"/>
                <a:ea typeface="Questrial"/>
                <a:cs typeface="Questrial"/>
                <a:sym typeface="Questrial"/>
              </a:rPr>
              <a:t>The ZeroPlus Loan</a:t>
            </a:r>
            <a:endParaRPr b="1" sz="2200">
              <a:solidFill>
                <a:srgbClr val="58595B"/>
              </a:solidFill>
              <a:latin typeface="Questrial"/>
              <a:ea typeface="Questrial"/>
              <a:cs typeface="Questrial"/>
              <a:sym typeface="Questrial"/>
            </a:endParaRPr>
          </a:p>
          <a:p>
            <a:pPr indent="0" lvl="0" marL="0" rtl="0" algn="l">
              <a:spcBef>
                <a:spcPts val="0"/>
              </a:spcBef>
              <a:spcAft>
                <a:spcPts val="0"/>
              </a:spcAft>
              <a:buNone/>
            </a:pPr>
            <a:r>
              <a:t/>
            </a:r>
            <a:endParaRPr sz="2200">
              <a:solidFill>
                <a:srgbClr val="58595B"/>
              </a:solidFill>
              <a:latin typeface="Questrial"/>
              <a:ea typeface="Questrial"/>
              <a:cs typeface="Questrial"/>
              <a:sym typeface="Questrial"/>
            </a:endParaRPr>
          </a:p>
          <a:p>
            <a:pPr indent="0" lvl="0" marL="0" rtl="0" algn="l">
              <a:spcBef>
                <a:spcPts val="0"/>
              </a:spcBef>
              <a:spcAft>
                <a:spcPts val="0"/>
              </a:spcAft>
              <a:buNone/>
            </a:pPr>
            <a:r>
              <a:t/>
            </a:r>
            <a:endParaRPr sz="1200"/>
          </a:p>
        </p:txBody>
      </p:sp>
      <p:sp>
        <p:nvSpPr>
          <p:cNvPr id="215" name="Google Shape;215;p14"/>
          <p:cNvSpPr txBox="1"/>
          <p:nvPr/>
        </p:nvSpPr>
        <p:spPr>
          <a:xfrm>
            <a:off x="2309950" y="6927700"/>
            <a:ext cx="4060800" cy="2758800"/>
          </a:xfrm>
          <a:prstGeom prst="rect">
            <a:avLst/>
          </a:prstGeom>
          <a:noFill/>
          <a:ln>
            <a:noFill/>
          </a:ln>
        </p:spPr>
        <p:txBody>
          <a:bodyPr anchorCtr="0" anchor="t" bIns="21350" lIns="21350" spcFirstLastPara="1" rIns="21350" wrap="square" tIns="21350">
            <a:noAutofit/>
          </a:bodyPr>
          <a:lstStyle/>
          <a:p>
            <a:pPr indent="-165100" lvl="0" marL="101600" rtl="0" algn="l">
              <a:lnSpc>
                <a:spcPct val="150000"/>
              </a:lnSpc>
              <a:spcBef>
                <a:spcPts val="0"/>
              </a:spcBef>
              <a:spcAft>
                <a:spcPts val="0"/>
              </a:spcAft>
              <a:buClr>
                <a:schemeClr val="dk1"/>
              </a:buClr>
              <a:buSzPts val="1800"/>
              <a:buFont typeface="Calibri"/>
              <a:buChar char="●"/>
            </a:pPr>
            <a:r>
              <a:rPr lang="en-US" sz="1800">
                <a:solidFill>
                  <a:schemeClr val="dk1"/>
                </a:solidFill>
                <a:latin typeface="Questrial"/>
                <a:ea typeface="Questrial"/>
                <a:cs typeface="Questrial"/>
                <a:sym typeface="Questrial"/>
              </a:rPr>
              <a:t>Apply directly and digitally</a:t>
            </a:r>
            <a:endParaRPr sz="1800">
              <a:solidFill>
                <a:schemeClr val="dk1"/>
              </a:solidFill>
              <a:latin typeface="Questrial"/>
              <a:ea typeface="Questrial"/>
              <a:cs typeface="Questrial"/>
              <a:sym typeface="Questrial"/>
            </a:endParaRPr>
          </a:p>
          <a:p>
            <a:pPr indent="-165100" lvl="0" marL="101600" rtl="0" algn="l">
              <a:lnSpc>
                <a:spcPct val="150000"/>
              </a:lnSpc>
              <a:spcBef>
                <a:spcPts val="0"/>
              </a:spcBef>
              <a:spcAft>
                <a:spcPts val="0"/>
              </a:spcAft>
              <a:buClr>
                <a:schemeClr val="dk1"/>
              </a:buClr>
              <a:buSzPts val="1800"/>
              <a:buFont typeface="Calibri"/>
              <a:buChar char="●"/>
            </a:pPr>
            <a:r>
              <a:rPr lang="en-US" sz="1800">
                <a:solidFill>
                  <a:schemeClr val="dk1"/>
                </a:solidFill>
                <a:latin typeface="Questrial"/>
                <a:ea typeface="Questrial"/>
                <a:cs typeface="Questrial"/>
                <a:sym typeface="Questrial"/>
              </a:rPr>
              <a:t>Simplify and expedite the process</a:t>
            </a:r>
            <a:endParaRPr sz="1800">
              <a:solidFill>
                <a:schemeClr val="dk1"/>
              </a:solidFill>
              <a:latin typeface="Questrial"/>
              <a:ea typeface="Questrial"/>
              <a:cs typeface="Questrial"/>
              <a:sym typeface="Questrial"/>
            </a:endParaRPr>
          </a:p>
          <a:p>
            <a:pPr indent="-165100" lvl="0" marL="101600" rtl="0" algn="l">
              <a:lnSpc>
                <a:spcPct val="150000"/>
              </a:lnSpc>
              <a:spcBef>
                <a:spcPts val="0"/>
              </a:spcBef>
              <a:spcAft>
                <a:spcPts val="0"/>
              </a:spcAft>
              <a:buClr>
                <a:srgbClr val="58595B"/>
              </a:buClr>
              <a:buSzPts val="1800"/>
              <a:buFont typeface="Questrial"/>
              <a:buChar char="●"/>
            </a:pPr>
            <a:r>
              <a:rPr lang="en-US" sz="1800">
                <a:solidFill>
                  <a:srgbClr val="58595B"/>
                </a:solidFill>
                <a:latin typeface="Questrial"/>
                <a:ea typeface="Questrial"/>
                <a:cs typeface="Questrial"/>
                <a:sym typeface="Questrial"/>
              </a:rPr>
              <a:t>A Keller Mortgage exclusive</a:t>
            </a:r>
            <a:endParaRPr sz="1800">
              <a:solidFill>
                <a:srgbClr val="58595B"/>
              </a:solidFill>
              <a:latin typeface="Questrial"/>
              <a:ea typeface="Questrial"/>
              <a:cs typeface="Questrial"/>
              <a:sym typeface="Questrial"/>
            </a:endParaRPr>
          </a:p>
          <a:p>
            <a:pPr indent="-165100" lvl="0" marL="101600" rtl="0" algn="just">
              <a:lnSpc>
                <a:spcPct val="150000"/>
              </a:lnSpc>
              <a:spcBef>
                <a:spcPts val="0"/>
              </a:spcBef>
              <a:spcAft>
                <a:spcPts val="0"/>
              </a:spcAft>
              <a:buClr>
                <a:srgbClr val="58595B"/>
              </a:buClr>
              <a:buSzPts val="1800"/>
              <a:buFont typeface="Questrial"/>
              <a:buChar char="●"/>
            </a:pPr>
            <a:r>
              <a:rPr lang="en-US" sz="1800">
                <a:solidFill>
                  <a:srgbClr val="58595B"/>
                </a:solidFill>
                <a:latin typeface="Questrial"/>
                <a:ea typeface="Questrial"/>
                <a:cs typeface="Questrial"/>
                <a:sym typeface="Questrial"/>
              </a:rPr>
              <a:t>Eliminate signing and lender fees</a:t>
            </a:r>
            <a:endParaRPr sz="1800">
              <a:solidFill>
                <a:srgbClr val="58595B"/>
              </a:solidFill>
              <a:latin typeface="Questrial"/>
              <a:ea typeface="Questrial"/>
              <a:cs typeface="Questrial"/>
              <a:sym typeface="Questrial"/>
            </a:endParaRPr>
          </a:p>
          <a:p>
            <a:pPr indent="-165100" lvl="0" marL="101600" rtl="0" algn="l">
              <a:lnSpc>
                <a:spcPct val="150000"/>
              </a:lnSpc>
              <a:spcBef>
                <a:spcPts val="0"/>
              </a:spcBef>
              <a:spcAft>
                <a:spcPts val="0"/>
              </a:spcAft>
              <a:buClr>
                <a:srgbClr val="58595B"/>
              </a:buClr>
              <a:buSzPts val="1800"/>
              <a:buFont typeface="Questrial"/>
              <a:buChar char="●"/>
            </a:pPr>
            <a:r>
              <a:rPr lang="en-US" sz="1800">
                <a:solidFill>
                  <a:srgbClr val="58595B"/>
                </a:solidFill>
                <a:latin typeface="Questrial"/>
                <a:ea typeface="Questrial"/>
                <a:cs typeface="Questrial"/>
                <a:sym typeface="Questrial"/>
              </a:rPr>
              <a:t>Shave off up to $1,000 in closing costs</a:t>
            </a:r>
            <a:endParaRPr sz="1800">
              <a:solidFill>
                <a:srgbClr val="58595B"/>
              </a:solidFill>
              <a:latin typeface="Questrial"/>
              <a:ea typeface="Questrial"/>
              <a:cs typeface="Questrial"/>
              <a:sym typeface="Questrial"/>
            </a:endParaRPr>
          </a:p>
          <a:p>
            <a:pPr indent="-165100" lvl="0" marL="101600" rtl="0" algn="l">
              <a:lnSpc>
                <a:spcPct val="150000"/>
              </a:lnSpc>
              <a:spcBef>
                <a:spcPts val="0"/>
              </a:spcBef>
              <a:spcAft>
                <a:spcPts val="0"/>
              </a:spcAft>
              <a:buClr>
                <a:srgbClr val="58595B"/>
              </a:buClr>
              <a:buSzPts val="1800"/>
              <a:buFont typeface="Questrial"/>
              <a:buChar char="●"/>
            </a:pPr>
            <a:r>
              <a:rPr lang="en-US" sz="1800">
                <a:solidFill>
                  <a:srgbClr val="58595B"/>
                </a:solidFill>
                <a:latin typeface="Questrial"/>
                <a:ea typeface="Questrial"/>
                <a:cs typeface="Questrial"/>
                <a:sym typeface="Questrial"/>
              </a:rPr>
              <a:t>Enjoy super-low interest rates</a:t>
            </a:r>
            <a:endParaRPr sz="1800">
              <a:solidFill>
                <a:srgbClr val="58595B"/>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descr="Image" id="220" name="Google Shape;220;p15"/>
          <p:cNvPicPr preferRelativeResize="0"/>
          <p:nvPr>
            <p:ph idx="2" type="pic"/>
          </p:nvPr>
        </p:nvPicPr>
        <p:blipFill rotWithShape="1">
          <a:blip r:embed="rId3">
            <a:alphaModFix amt="20260"/>
          </a:blip>
          <a:srcRect b="0" l="0" r="55492" t="0"/>
          <a:stretch/>
        </p:blipFill>
        <p:spPr>
          <a:xfrm>
            <a:off x="0" y="0"/>
            <a:ext cx="7775100" cy="11535900"/>
          </a:xfrm>
          <a:prstGeom prst="rect">
            <a:avLst/>
          </a:prstGeom>
          <a:noFill/>
          <a:ln>
            <a:noFill/>
          </a:ln>
        </p:spPr>
      </p:pic>
      <p:sp>
        <p:nvSpPr>
          <p:cNvPr id="221" name="Google Shape;221;p15"/>
          <p:cNvSpPr txBox="1"/>
          <p:nvPr>
            <p:ph idx="1" type="body"/>
          </p:nvPr>
        </p:nvSpPr>
        <p:spPr>
          <a:xfrm>
            <a:off x="4094300" y="2078601"/>
            <a:ext cx="3197700" cy="4608900"/>
          </a:xfrm>
          <a:prstGeom prst="rect">
            <a:avLst/>
          </a:prstGeom>
          <a:noFill/>
          <a:ln>
            <a:noFill/>
          </a:ln>
        </p:spPr>
        <p:txBody>
          <a:bodyPr anchorCtr="0" anchor="t" bIns="16225" lIns="16225" spcFirstLastPara="1" rIns="16225" wrap="square" tIns="16225">
            <a:noAutofit/>
          </a:bodyPr>
          <a:lstStyle/>
          <a:p>
            <a:pPr indent="0" lvl="0" marL="0" marR="0" rtl="0" algn="l">
              <a:lnSpc>
                <a:spcPct val="115000"/>
              </a:lnSpc>
              <a:spcBef>
                <a:spcPts val="0"/>
              </a:spcBef>
              <a:spcAft>
                <a:spcPts val="0"/>
              </a:spcAft>
              <a:buNone/>
            </a:pPr>
            <a:r>
              <a:rPr b="1" lang="en-US" sz="1800"/>
              <a:t>DON’T DO:</a:t>
            </a:r>
            <a:endParaRPr b="1" sz="1800"/>
          </a:p>
          <a:p>
            <a:pPr indent="0" lvl="0" mar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rPr lang="en-US" sz="1200"/>
              <a:t>Make large purchases using existing</a:t>
            </a:r>
            <a:endParaRPr sz="1200"/>
          </a:p>
          <a:p>
            <a:pPr indent="0" lvl="0" marL="0" marR="0" rtl="0" algn="l">
              <a:lnSpc>
                <a:spcPct val="115000"/>
              </a:lnSpc>
              <a:spcBef>
                <a:spcPts val="0"/>
              </a:spcBef>
              <a:spcAft>
                <a:spcPts val="0"/>
              </a:spcAft>
              <a:buNone/>
            </a:pPr>
            <a:r>
              <a:rPr lang="en-US" sz="1200"/>
              <a:t>credit without first talking to your lender</a:t>
            </a:r>
            <a:endParaRPr sz="1200"/>
          </a:p>
          <a:p>
            <a:pPr indent="0" lvl="0" mar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rPr lang="en-US" sz="1200"/>
              <a:t>Apply for or acquire any additional lines of credit</a:t>
            </a:r>
            <a:endParaRPr sz="1200"/>
          </a:p>
          <a:p>
            <a:pPr indent="0" lvl="0" marL="0" marR="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rPr lang="en-US" sz="1200"/>
              <a:t>Pay off, transfer, or close credit balances unless your lender instructs you to do so</a:t>
            </a:r>
            <a:endParaRPr sz="1200"/>
          </a:p>
          <a:p>
            <a:pPr indent="0" lvl="0" mar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rPr lang="en-US" sz="1200"/>
              <a:t>Change jobs without first talking to</a:t>
            </a:r>
            <a:endParaRPr sz="1200"/>
          </a:p>
          <a:p>
            <a:pPr indent="0" lvl="0" marL="0" marR="0" rtl="0" algn="l">
              <a:lnSpc>
                <a:spcPct val="115000"/>
              </a:lnSpc>
              <a:spcBef>
                <a:spcPts val="0"/>
              </a:spcBef>
              <a:spcAft>
                <a:spcPts val="0"/>
              </a:spcAft>
              <a:buNone/>
            </a:pPr>
            <a:r>
              <a:rPr lang="en-US" sz="1200"/>
              <a:t>your lender</a:t>
            </a:r>
            <a:endParaRPr sz="1200"/>
          </a:p>
          <a:p>
            <a:pPr indent="0" lvl="0" mar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rPr lang="en-US" sz="1200"/>
              <a:t>Co-sign for another person seeking</a:t>
            </a:r>
            <a:endParaRPr sz="1200"/>
          </a:p>
          <a:p>
            <a:pPr indent="0" lvl="0" marL="0" marR="0" rtl="0" algn="l">
              <a:lnSpc>
                <a:spcPct val="115000"/>
              </a:lnSpc>
              <a:spcBef>
                <a:spcPts val="0"/>
              </a:spcBef>
              <a:spcAft>
                <a:spcPts val="0"/>
              </a:spcAft>
              <a:buNone/>
            </a:pPr>
            <a:r>
              <a:rPr lang="en-US" sz="1200"/>
              <a:t>to obtain a line of credit or to make a</a:t>
            </a:r>
            <a:endParaRPr sz="1200"/>
          </a:p>
          <a:p>
            <a:pPr indent="0" lvl="0" marL="0" marR="0" rtl="0" algn="l">
              <a:lnSpc>
                <a:spcPct val="115000"/>
              </a:lnSpc>
              <a:spcBef>
                <a:spcPts val="0"/>
              </a:spcBef>
              <a:spcAft>
                <a:spcPts val="0"/>
              </a:spcAft>
              <a:buNone/>
            </a:pPr>
            <a:r>
              <a:rPr lang="en-US" sz="1200"/>
              <a:t>purchase</a:t>
            </a:r>
            <a:endParaRPr sz="1200"/>
          </a:p>
          <a:p>
            <a:pPr indent="0" lvl="0" marL="0" marR="0" rtl="0" algn="l">
              <a:lnSpc>
                <a:spcPct val="115000"/>
              </a:lnSpc>
              <a:spcBef>
                <a:spcPts val="0"/>
              </a:spcBef>
              <a:spcAft>
                <a:spcPts val="0"/>
              </a:spcAft>
              <a:buNone/>
            </a:pPr>
            <a:r>
              <a:t/>
            </a:r>
            <a:endParaRPr sz="1200"/>
          </a:p>
        </p:txBody>
      </p:sp>
      <p:pic>
        <p:nvPicPr>
          <p:cNvPr descr="Picture Placeholder 1" id="222" name="Google Shape;222;p15"/>
          <p:cNvPicPr preferRelativeResize="0"/>
          <p:nvPr>
            <p:ph idx="3" type="pic"/>
          </p:nvPr>
        </p:nvPicPr>
        <p:blipFill rotWithShape="1">
          <a:blip r:embed="rId4">
            <a:alphaModFix/>
          </a:blip>
          <a:srcRect b="0" l="0" r="7604" t="1029"/>
          <a:stretch/>
        </p:blipFill>
        <p:spPr>
          <a:xfrm>
            <a:off x="186300" y="7391075"/>
            <a:ext cx="3241800" cy="2911500"/>
          </a:xfrm>
          <a:prstGeom prst="rect">
            <a:avLst/>
          </a:prstGeom>
          <a:noFill/>
          <a:ln cap="flat" cmpd="sng" w="76200">
            <a:solidFill>
              <a:srgbClr val="FFFFFF"/>
            </a:solidFill>
            <a:prstDash val="solid"/>
            <a:round/>
            <a:headEnd len="sm" w="sm" type="none"/>
            <a:tailEnd len="sm" w="sm" type="none"/>
          </a:ln>
        </p:spPr>
      </p:pic>
      <p:sp>
        <p:nvSpPr>
          <p:cNvPr id="223" name="Google Shape;223;p15"/>
          <p:cNvSpPr txBox="1"/>
          <p:nvPr>
            <p:ph idx="6" type="body"/>
          </p:nvPr>
        </p:nvSpPr>
        <p:spPr>
          <a:xfrm>
            <a:off x="561501" y="2078595"/>
            <a:ext cx="2624400" cy="3966900"/>
          </a:xfrm>
          <a:prstGeom prst="rect">
            <a:avLst/>
          </a:prstGeom>
          <a:noFill/>
          <a:ln>
            <a:noFill/>
          </a:ln>
        </p:spPr>
        <p:txBody>
          <a:bodyPr anchorCtr="0" anchor="t" bIns="16225" lIns="16225" spcFirstLastPara="1" rIns="16225" wrap="square" tIns="16225">
            <a:noAutofit/>
          </a:bodyPr>
          <a:lstStyle/>
          <a:p>
            <a:pPr indent="0" lvl="0" marL="0" rtl="0" algn="l">
              <a:lnSpc>
                <a:spcPct val="115000"/>
              </a:lnSpc>
              <a:spcBef>
                <a:spcPts val="0"/>
              </a:spcBef>
              <a:spcAft>
                <a:spcPts val="0"/>
              </a:spcAft>
              <a:buNone/>
            </a:pPr>
            <a:r>
              <a:rPr b="1" lang="en-US" sz="1800"/>
              <a:t>DO:</a:t>
            </a:r>
            <a:endParaRPr b="1" sz="18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US" sz="1200"/>
              <a:t>Notify your lender of any address</a:t>
            </a:r>
            <a:endParaRPr sz="1200"/>
          </a:p>
          <a:p>
            <a:pPr indent="0" lvl="0" marL="0" rtl="0" algn="l">
              <a:lnSpc>
                <a:spcPct val="115000"/>
              </a:lnSpc>
              <a:spcBef>
                <a:spcPts val="0"/>
              </a:spcBef>
              <a:spcAft>
                <a:spcPts val="0"/>
              </a:spcAft>
              <a:buNone/>
            </a:pPr>
            <a:r>
              <a:rPr lang="en-US" sz="1200"/>
              <a:t>change, whether it's your home</a:t>
            </a:r>
            <a:endParaRPr sz="1200"/>
          </a:p>
          <a:p>
            <a:pPr indent="0" lvl="0" marL="0" rtl="0" algn="l">
              <a:lnSpc>
                <a:spcPct val="115000"/>
              </a:lnSpc>
              <a:spcBef>
                <a:spcPts val="0"/>
              </a:spcBef>
              <a:spcAft>
                <a:spcPts val="0"/>
              </a:spcAft>
              <a:buNone/>
            </a:pPr>
            <a:r>
              <a:rPr lang="en-US" sz="1200"/>
              <a:t>address or another listed on your</a:t>
            </a:r>
            <a:endParaRPr sz="1200"/>
          </a:p>
          <a:p>
            <a:pPr indent="0" lvl="0" marL="0" rtl="0" algn="l">
              <a:lnSpc>
                <a:spcPct val="115000"/>
              </a:lnSpc>
              <a:spcBef>
                <a:spcPts val="0"/>
              </a:spcBef>
              <a:spcAft>
                <a:spcPts val="0"/>
              </a:spcAft>
              <a:buNone/>
            </a:pPr>
            <a:r>
              <a:rPr lang="en-US" sz="1200"/>
              <a:t>application</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US" sz="1200"/>
              <a:t>Notify your lender of any salary</a:t>
            </a:r>
            <a:endParaRPr sz="1200"/>
          </a:p>
          <a:p>
            <a:pPr indent="0" lvl="0" marL="0" rtl="0" algn="l">
              <a:lnSpc>
                <a:spcPct val="115000"/>
              </a:lnSpc>
              <a:spcBef>
                <a:spcPts val="0"/>
              </a:spcBef>
              <a:spcAft>
                <a:spcPts val="0"/>
              </a:spcAft>
              <a:buNone/>
            </a:pPr>
            <a:r>
              <a:rPr lang="en-US" sz="1200"/>
              <a:t>or wage changes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US" sz="1200"/>
              <a:t>Be prepared to provide proof of</a:t>
            </a:r>
            <a:endParaRPr sz="1200"/>
          </a:p>
          <a:p>
            <a:pPr indent="0" lvl="0" marL="0" rtl="0" algn="l">
              <a:lnSpc>
                <a:spcPct val="115000"/>
              </a:lnSpc>
              <a:spcBef>
                <a:spcPts val="0"/>
              </a:spcBef>
              <a:spcAft>
                <a:spcPts val="0"/>
              </a:spcAft>
              <a:buNone/>
            </a:pPr>
            <a:r>
              <a:rPr lang="en-US" sz="1200"/>
              <a:t>significant bank deposits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US" sz="1200"/>
              <a:t>Acquire homeowner's insurance</a:t>
            </a:r>
            <a:endParaRPr sz="1200"/>
          </a:p>
          <a:p>
            <a:pPr indent="0" lvl="0" marL="0" rtl="0" algn="l">
              <a:lnSpc>
                <a:spcPct val="115000"/>
              </a:lnSpc>
              <a:spcBef>
                <a:spcPts val="0"/>
              </a:spcBef>
              <a:spcAft>
                <a:spcPts val="0"/>
              </a:spcAft>
              <a:buNone/>
            </a:pPr>
            <a:r>
              <a:rPr lang="en-US" sz="1200"/>
              <a:t>immediately after going under contract</a:t>
            </a:r>
            <a:endParaRPr sz="1200"/>
          </a:p>
          <a:p>
            <a:pPr indent="0" lvl="0" marL="0" rtl="0" algn="just">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US" sz="1200"/>
              <a:t>Keep all forms of debt paid</a:t>
            </a:r>
            <a:endParaRPr sz="1200"/>
          </a:p>
          <a:p>
            <a:pPr indent="0" lvl="0" marL="0" rtl="0" algn="l">
              <a:lnSpc>
                <a:spcPct val="115000"/>
              </a:lnSpc>
              <a:spcBef>
                <a:spcPts val="0"/>
              </a:spcBef>
              <a:spcAft>
                <a:spcPts val="0"/>
              </a:spcAft>
              <a:buNone/>
            </a:pPr>
            <a:r>
              <a:rPr lang="en-US" sz="1200"/>
              <a:t>and in check</a:t>
            </a:r>
            <a:endParaRPr sz="1200"/>
          </a:p>
          <a:p>
            <a:pPr indent="0" lvl="0" marL="0" rtl="0" algn="l">
              <a:lnSpc>
                <a:spcPct val="115000"/>
              </a:lnSpc>
              <a:spcBef>
                <a:spcPts val="0"/>
              </a:spcBef>
              <a:spcAft>
                <a:spcPts val="0"/>
              </a:spcAft>
              <a:buClr>
                <a:srgbClr val="58595B"/>
              </a:buClr>
              <a:buSzPts val="900"/>
              <a:buFont typeface="Questrial"/>
              <a:buNone/>
            </a:pPr>
            <a:r>
              <a:t/>
            </a:r>
            <a:endParaRPr sz="900"/>
          </a:p>
        </p:txBody>
      </p:sp>
      <p:sp>
        <p:nvSpPr>
          <p:cNvPr id="224" name="Google Shape;224;p15"/>
          <p:cNvSpPr txBox="1"/>
          <p:nvPr>
            <p:ph idx="7" type="body"/>
          </p:nvPr>
        </p:nvSpPr>
        <p:spPr>
          <a:xfrm>
            <a:off x="1409592" y="402429"/>
            <a:ext cx="4955700" cy="330600"/>
          </a:xfrm>
          <a:prstGeom prst="rect">
            <a:avLst/>
          </a:prstGeom>
          <a:noFill/>
          <a:ln>
            <a:noFill/>
          </a:ln>
        </p:spPr>
        <p:txBody>
          <a:bodyPr anchorCtr="0" anchor="t" bIns="16225" lIns="16225" spcFirstLastPara="1" rIns="16225" wrap="square" tIns="16225">
            <a:noAutofit/>
          </a:bodyPr>
          <a:lstStyle/>
          <a:p>
            <a:pPr indent="0" lvl="0" marL="0" rtl="0" algn="ctr">
              <a:lnSpc>
                <a:spcPct val="130000"/>
              </a:lnSpc>
              <a:spcBef>
                <a:spcPts val="0"/>
              </a:spcBef>
              <a:spcAft>
                <a:spcPts val="0"/>
              </a:spcAft>
              <a:buClr>
                <a:srgbClr val="231F20"/>
              </a:buClr>
              <a:buSzPts val="2100"/>
              <a:buFont typeface="Montserrat Medium"/>
              <a:buNone/>
            </a:pPr>
            <a:r>
              <a:rPr lang="en-US" sz="2600">
                <a:solidFill>
                  <a:srgbClr val="000000"/>
                </a:solidFill>
              </a:rPr>
              <a:t>Financing Your Future Home</a:t>
            </a:r>
            <a:endParaRPr sz="2600">
              <a:solidFill>
                <a:srgbClr val="000000"/>
              </a:solidFill>
            </a:endParaRPr>
          </a:p>
        </p:txBody>
      </p:sp>
      <p:sp>
        <p:nvSpPr>
          <p:cNvPr id="225" name="Google Shape;225;p15"/>
          <p:cNvSpPr txBox="1"/>
          <p:nvPr/>
        </p:nvSpPr>
        <p:spPr>
          <a:xfrm>
            <a:off x="829837" y="834844"/>
            <a:ext cx="6115200" cy="417900"/>
          </a:xfrm>
          <a:prstGeom prst="rect">
            <a:avLst/>
          </a:prstGeom>
          <a:noFill/>
          <a:ln>
            <a:noFill/>
          </a:ln>
        </p:spPr>
        <p:txBody>
          <a:bodyPr anchorCtr="0" anchor="t" bIns="21350" lIns="21350" spcFirstLastPara="1" rIns="21350" wrap="square" tIns="21350">
            <a:noAutofit/>
          </a:bodyPr>
          <a:lstStyle/>
          <a:p>
            <a:pPr indent="0" lvl="0" marL="0" rtl="0" algn="ctr">
              <a:spcBef>
                <a:spcPts val="0"/>
              </a:spcBef>
              <a:spcAft>
                <a:spcPts val="0"/>
              </a:spcAft>
              <a:buNone/>
            </a:pPr>
            <a:r>
              <a:rPr lang="en-US" sz="2300">
                <a:latin typeface="Montserrat"/>
                <a:ea typeface="Montserrat"/>
                <a:cs typeface="Montserrat"/>
                <a:sym typeface="Montserrat"/>
              </a:rPr>
              <a:t>Tips to Protect Your Loan</a:t>
            </a:r>
            <a:endParaRPr sz="2300">
              <a:latin typeface="Montserrat"/>
              <a:ea typeface="Montserrat"/>
              <a:cs typeface="Montserrat"/>
              <a:sym typeface="Montserrat"/>
            </a:endParaRPr>
          </a:p>
        </p:txBody>
      </p:sp>
      <p:sp>
        <p:nvSpPr>
          <p:cNvPr id="226" name="Google Shape;226;p15"/>
          <p:cNvSpPr txBox="1"/>
          <p:nvPr/>
        </p:nvSpPr>
        <p:spPr>
          <a:xfrm>
            <a:off x="3826400" y="6123025"/>
            <a:ext cx="3733500" cy="3373800"/>
          </a:xfrm>
          <a:prstGeom prst="rect">
            <a:avLst/>
          </a:prstGeom>
          <a:noFill/>
          <a:ln>
            <a:noFill/>
          </a:ln>
        </p:spPr>
        <p:txBody>
          <a:bodyPr anchorCtr="0" anchor="t" bIns="21350" lIns="21350" spcFirstLastPara="1" rIns="21350" wrap="square" tIns="21350">
            <a:noAutofit/>
          </a:bodyPr>
          <a:lstStyle/>
          <a:p>
            <a:pPr indent="0" lvl="0" marL="0" rtl="0" algn="ctr">
              <a:spcBef>
                <a:spcPts val="0"/>
              </a:spcBef>
              <a:spcAft>
                <a:spcPts val="0"/>
              </a:spcAft>
              <a:buNone/>
            </a:pPr>
            <a:r>
              <a:t/>
            </a:r>
            <a:endParaRPr b="1" sz="1300">
              <a:solidFill>
                <a:srgbClr val="58595B"/>
              </a:solidFill>
              <a:latin typeface="Questrial"/>
              <a:ea typeface="Questrial"/>
              <a:cs typeface="Questrial"/>
              <a:sym typeface="Questrial"/>
            </a:endParaRPr>
          </a:p>
          <a:p>
            <a:pPr indent="0" lvl="0" marL="0" rtl="0" algn="ctr">
              <a:spcBef>
                <a:spcPts val="0"/>
              </a:spcBef>
              <a:spcAft>
                <a:spcPts val="0"/>
              </a:spcAft>
              <a:buNone/>
            </a:pPr>
            <a:r>
              <a:rPr b="1" lang="en-US" sz="1900">
                <a:solidFill>
                  <a:srgbClr val="58595B"/>
                </a:solidFill>
                <a:latin typeface="Questrial"/>
                <a:ea typeface="Questrial"/>
                <a:cs typeface="Questrial"/>
                <a:sym typeface="Questrial"/>
              </a:rPr>
              <a:t>Have-on-Hand</a:t>
            </a:r>
            <a:endParaRPr b="1" sz="1900">
              <a:solidFill>
                <a:srgbClr val="58595B"/>
              </a:solidFill>
              <a:latin typeface="Questrial"/>
              <a:ea typeface="Questrial"/>
              <a:cs typeface="Questrial"/>
              <a:sym typeface="Questrial"/>
            </a:endParaRPr>
          </a:p>
          <a:p>
            <a:pPr indent="0" lvl="0" marL="0" rtl="0" algn="ctr">
              <a:spcBef>
                <a:spcPts val="0"/>
              </a:spcBef>
              <a:spcAft>
                <a:spcPts val="0"/>
              </a:spcAft>
              <a:buNone/>
            </a:pPr>
            <a:r>
              <a:t/>
            </a:r>
            <a:endParaRPr b="1" sz="1300">
              <a:solidFill>
                <a:srgbClr val="58595B"/>
              </a:solidFill>
              <a:latin typeface="Questrial"/>
              <a:ea typeface="Questrial"/>
              <a:cs typeface="Questrial"/>
              <a:sym typeface="Questrial"/>
            </a:endParaRPr>
          </a:p>
          <a:p>
            <a:pPr indent="-133350" lvl="0" marL="101600" rtl="0" algn="l">
              <a:lnSpc>
                <a:spcPct val="150000"/>
              </a:lnSpc>
              <a:spcBef>
                <a:spcPts val="0"/>
              </a:spcBef>
              <a:spcAft>
                <a:spcPts val="0"/>
              </a:spcAft>
              <a:buClr>
                <a:srgbClr val="58595B"/>
              </a:buClr>
              <a:buSzPts val="1300"/>
              <a:buFont typeface="Questrial"/>
              <a:buChar char="❏"/>
            </a:pPr>
            <a:r>
              <a:rPr lang="en-US" sz="1300">
                <a:solidFill>
                  <a:srgbClr val="58595B"/>
                </a:solidFill>
                <a:latin typeface="Questrial"/>
                <a:ea typeface="Questrial"/>
                <a:cs typeface="Questrial"/>
                <a:sym typeface="Questrial"/>
              </a:rPr>
              <a:t>A month’s worth of your most recent pay stubs</a:t>
            </a:r>
            <a:endParaRPr sz="1300">
              <a:solidFill>
                <a:srgbClr val="58595B"/>
              </a:solidFill>
              <a:latin typeface="Questrial"/>
              <a:ea typeface="Questrial"/>
              <a:cs typeface="Questrial"/>
              <a:sym typeface="Questrial"/>
            </a:endParaRPr>
          </a:p>
          <a:p>
            <a:pPr indent="-133350" lvl="0" marL="101600" rtl="0" algn="just">
              <a:lnSpc>
                <a:spcPct val="150000"/>
              </a:lnSpc>
              <a:spcBef>
                <a:spcPts val="0"/>
              </a:spcBef>
              <a:spcAft>
                <a:spcPts val="0"/>
              </a:spcAft>
              <a:buClr>
                <a:srgbClr val="58595B"/>
              </a:buClr>
              <a:buSzPts val="1300"/>
              <a:buFont typeface="Questrial"/>
              <a:buChar char="❏"/>
            </a:pPr>
            <a:r>
              <a:rPr lang="en-US" sz="1300">
                <a:solidFill>
                  <a:srgbClr val="58595B"/>
                </a:solidFill>
                <a:latin typeface="Questrial"/>
                <a:ea typeface="Questrial"/>
                <a:cs typeface="Questrial"/>
                <a:sym typeface="Questrial"/>
              </a:rPr>
              <a:t>Copies of your federal tax returns and W-2’s from the last 2 years</a:t>
            </a:r>
            <a:endParaRPr sz="1300">
              <a:solidFill>
                <a:srgbClr val="58595B"/>
              </a:solidFill>
              <a:latin typeface="Questrial"/>
              <a:ea typeface="Questrial"/>
              <a:cs typeface="Questrial"/>
              <a:sym typeface="Questrial"/>
            </a:endParaRPr>
          </a:p>
          <a:p>
            <a:pPr indent="-133350" lvl="0" marL="101600" rtl="0" algn="l">
              <a:lnSpc>
                <a:spcPct val="150000"/>
              </a:lnSpc>
              <a:spcBef>
                <a:spcPts val="0"/>
              </a:spcBef>
              <a:spcAft>
                <a:spcPts val="0"/>
              </a:spcAft>
              <a:buClr>
                <a:srgbClr val="58595B"/>
              </a:buClr>
              <a:buSzPts val="1300"/>
              <a:buFont typeface="Questrial"/>
              <a:buChar char="❏"/>
            </a:pPr>
            <a:r>
              <a:rPr lang="en-US" sz="1300">
                <a:solidFill>
                  <a:srgbClr val="58595B"/>
                </a:solidFill>
                <a:latin typeface="Questrial"/>
                <a:ea typeface="Questrial"/>
                <a:cs typeface="Questrial"/>
                <a:sym typeface="Questrial"/>
              </a:rPr>
              <a:t>The names &amp; addresses of your employers over </a:t>
            </a:r>
            <a:r>
              <a:rPr lang="en-US" sz="1300">
                <a:solidFill>
                  <a:srgbClr val="58595B"/>
                </a:solidFill>
                <a:latin typeface="Questrial"/>
                <a:ea typeface="Questrial"/>
                <a:cs typeface="Questrial"/>
                <a:sym typeface="Questrial"/>
              </a:rPr>
              <a:t>the</a:t>
            </a:r>
            <a:r>
              <a:rPr lang="en-US" sz="1300">
                <a:solidFill>
                  <a:srgbClr val="58595B"/>
                </a:solidFill>
                <a:latin typeface="Questrial"/>
                <a:ea typeface="Questrial"/>
                <a:cs typeface="Questrial"/>
                <a:sym typeface="Questrial"/>
              </a:rPr>
              <a:t> last 2 years, compiled into one list</a:t>
            </a:r>
            <a:endParaRPr sz="1300">
              <a:solidFill>
                <a:srgbClr val="58595B"/>
              </a:solidFill>
              <a:latin typeface="Questrial"/>
              <a:ea typeface="Questrial"/>
              <a:cs typeface="Questrial"/>
              <a:sym typeface="Questrial"/>
            </a:endParaRPr>
          </a:p>
          <a:p>
            <a:pPr indent="-133350" lvl="0" marL="101600" rtl="0" algn="l">
              <a:lnSpc>
                <a:spcPct val="150000"/>
              </a:lnSpc>
              <a:spcBef>
                <a:spcPts val="0"/>
              </a:spcBef>
              <a:spcAft>
                <a:spcPts val="0"/>
              </a:spcAft>
              <a:buClr>
                <a:srgbClr val="58595B"/>
              </a:buClr>
              <a:buSzPts val="1300"/>
              <a:buFont typeface="Questrial"/>
              <a:buChar char="❏"/>
            </a:pPr>
            <a:r>
              <a:rPr lang="en-US" sz="1300">
                <a:solidFill>
                  <a:srgbClr val="58595B"/>
                </a:solidFill>
                <a:latin typeface="Questrial"/>
                <a:ea typeface="Questrial"/>
                <a:cs typeface="Questrial"/>
                <a:sym typeface="Questrial"/>
              </a:rPr>
              <a:t>Last 3 months of bank statements</a:t>
            </a:r>
            <a:endParaRPr sz="1300">
              <a:solidFill>
                <a:srgbClr val="58595B"/>
              </a:solidFill>
              <a:latin typeface="Questrial"/>
              <a:ea typeface="Questrial"/>
              <a:cs typeface="Questrial"/>
              <a:sym typeface="Questrial"/>
            </a:endParaRPr>
          </a:p>
          <a:p>
            <a:pPr indent="-133350" lvl="0" marL="101600" rtl="0" algn="l">
              <a:lnSpc>
                <a:spcPct val="150000"/>
              </a:lnSpc>
              <a:spcBef>
                <a:spcPts val="0"/>
              </a:spcBef>
              <a:spcAft>
                <a:spcPts val="0"/>
              </a:spcAft>
              <a:buClr>
                <a:srgbClr val="58595B"/>
              </a:buClr>
              <a:buSzPts val="1300"/>
              <a:buFont typeface="Questrial"/>
              <a:buChar char="❏"/>
            </a:pPr>
            <a:r>
              <a:rPr lang="en-US" sz="1300">
                <a:solidFill>
                  <a:srgbClr val="58595B"/>
                </a:solidFill>
                <a:latin typeface="Questrial"/>
                <a:ea typeface="Questrial"/>
                <a:cs typeface="Questrial"/>
                <a:sym typeface="Questrial"/>
              </a:rPr>
              <a:t>A copy of your real estate agreement</a:t>
            </a:r>
            <a:endParaRPr sz="1300">
              <a:solidFill>
                <a:srgbClr val="58595B"/>
              </a:solidFill>
              <a:latin typeface="Questrial"/>
              <a:ea typeface="Questrial"/>
              <a:cs typeface="Questrial"/>
              <a:sym typeface="Questrial"/>
            </a:endParaRPr>
          </a:p>
          <a:p>
            <a:pPr indent="-133350" lvl="0" marL="101600" rtl="0" algn="l">
              <a:lnSpc>
                <a:spcPct val="150000"/>
              </a:lnSpc>
              <a:spcBef>
                <a:spcPts val="0"/>
              </a:spcBef>
              <a:spcAft>
                <a:spcPts val="0"/>
              </a:spcAft>
              <a:buClr>
                <a:srgbClr val="58595B"/>
              </a:buClr>
              <a:buSzPts val="1300"/>
              <a:buFont typeface="Questrial"/>
              <a:buChar char="❏"/>
            </a:pPr>
            <a:r>
              <a:rPr lang="en-US" sz="1300">
                <a:solidFill>
                  <a:srgbClr val="58595B"/>
                </a:solidFill>
                <a:latin typeface="Questrial"/>
                <a:ea typeface="Questrial"/>
                <a:cs typeface="Questrial"/>
                <a:sym typeface="Questrial"/>
              </a:rPr>
              <a:t>The names &amp; addresses of your landlords over the past 2 years</a:t>
            </a:r>
            <a:endParaRPr sz="1300">
              <a:solidFill>
                <a:srgbClr val="58595B"/>
              </a:solidFill>
              <a:latin typeface="Questrial"/>
              <a:ea typeface="Questrial"/>
              <a:cs typeface="Questrial"/>
              <a:sym typeface="Questrial"/>
            </a:endParaRPr>
          </a:p>
          <a:p>
            <a:pPr indent="-133350" lvl="0" marL="101600" rtl="0" algn="l">
              <a:lnSpc>
                <a:spcPct val="150000"/>
              </a:lnSpc>
              <a:spcBef>
                <a:spcPts val="0"/>
              </a:spcBef>
              <a:spcAft>
                <a:spcPts val="0"/>
              </a:spcAft>
              <a:buClr>
                <a:srgbClr val="58595B"/>
              </a:buClr>
              <a:buSzPts val="1300"/>
              <a:buFont typeface="Questrial"/>
              <a:buChar char="❏"/>
            </a:pPr>
            <a:r>
              <a:rPr lang="en-US" sz="1300">
                <a:solidFill>
                  <a:srgbClr val="58595B"/>
                </a:solidFill>
                <a:latin typeface="Questrial"/>
                <a:ea typeface="Questrial"/>
                <a:cs typeface="Questrial"/>
                <a:sym typeface="Questrial"/>
              </a:rPr>
              <a:t>Divorce/Separation decree</a:t>
            </a:r>
            <a:endParaRPr sz="1300">
              <a:solidFill>
                <a:srgbClr val="58595B"/>
              </a:solidFill>
              <a:latin typeface="Questrial"/>
              <a:ea typeface="Questrial"/>
              <a:cs typeface="Questrial"/>
              <a:sym typeface="Questrial"/>
            </a:endParaRPr>
          </a:p>
          <a:p>
            <a:pPr indent="-133350" lvl="0" marL="101600" rtl="0" algn="l">
              <a:lnSpc>
                <a:spcPct val="150000"/>
              </a:lnSpc>
              <a:spcBef>
                <a:spcPts val="0"/>
              </a:spcBef>
              <a:spcAft>
                <a:spcPts val="0"/>
              </a:spcAft>
              <a:buClr>
                <a:srgbClr val="58595B"/>
              </a:buClr>
              <a:buSzPts val="1300"/>
              <a:buFont typeface="Questrial"/>
              <a:buChar char="❏"/>
            </a:pPr>
            <a:r>
              <a:rPr lang="en-US" sz="1300">
                <a:solidFill>
                  <a:srgbClr val="58595B"/>
                </a:solidFill>
                <a:latin typeface="Questrial"/>
                <a:ea typeface="Questrial"/>
                <a:cs typeface="Questrial"/>
                <a:sym typeface="Questrial"/>
              </a:rPr>
              <a:t>Child support papers</a:t>
            </a:r>
            <a:endParaRPr sz="1300">
              <a:solidFill>
                <a:srgbClr val="58595B"/>
              </a:solidFill>
              <a:latin typeface="Questrial"/>
              <a:ea typeface="Questrial"/>
              <a:cs typeface="Questrial"/>
              <a:sym typeface="Questrial"/>
            </a:endParaRPr>
          </a:p>
          <a:p>
            <a:pPr indent="-133350" lvl="0" marL="101600" rtl="0" algn="l">
              <a:lnSpc>
                <a:spcPct val="150000"/>
              </a:lnSpc>
              <a:spcBef>
                <a:spcPts val="0"/>
              </a:spcBef>
              <a:spcAft>
                <a:spcPts val="0"/>
              </a:spcAft>
              <a:buClr>
                <a:srgbClr val="58595B"/>
              </a:buClr>
              <a:buSzPts val="1300"/>
              <a:buFont typeface="Questrial"/>
              <a:buChar char="❏"/>
            </a:pPr>
            <a:r>
              <a:rPr lang="en-US" sz="1300">
                <a:solidFill>
                  <a:srgbClr val="58595B"/>
                </a:solidFill>
                <a:latin typeface="Questrial"/>
                <a:ea typeface="Questrial"/>
                <a:cs typeface="Questrial"/>
                <a:sym typeface="Questrial"/>
              </a:rPr>
              <a:t>Bankruptcy,</a:t>
            </a:r>
            <a:r>
              <a:rPr lang="en-US" sz="1300">
                <a:solidFill>
                  <a:srgbClr val="58595B"/>
                </a:solidFill>
                <a:latin typeface="Questrial"/>
                <a:ea typeface="Questrial"/>
                <a:cs typeface="Questrial"/>
                <a:sym typeface="Questrial"/>
              </a:rPr>
              <a:t> </a:t>
            </a:r>
            <a:r>
              <a:rPr lang="en-US" sz="1300">
                <a:solidFill>
                  <a:srgbClr val="58595B"/>
                </a:solidFill>
                <a:latin typeface="Questrial"/>
                <a:ea typeface="Questrial"/>
                <a:cs typeface="Questrial"/>
                <a:sym typeface="Questrial"/>
              </a:rPr>
              <a:t>discharge of bankruptcy papers</a:t>
            </a:r>
            <a:endParaRPr sz="1300">
              <a:solidFill>
                <a:srgbClr val="58595B"/>
              </a:solidFill>
              <a:latin typeface="Questrial"/>
              <a:ea typeface="Questrial"/>
              <a:cs typeface="Questrial"/>
              <a:sym typeface="Quest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16"/>
          <p:cNvPicPr preferRelativeResize="0"/>
          <p:nvPr/>
        </p:nvPicPr>
        <p:blipFill rotWithShape="1">
          <a:blip r:embed="rId3">
            <a:alphaModFix/>
          </a:blip>
          <a:srcRect b="10380" l="6121" r="43305" t="6784"/>
          <a:stretch/>
        </p:blipFill>
        <p:spPr>
          <a:xfrm flipH="1">
            <a:off x="436537" y="5251230"/>
            <a:ext cx="3667138" cy="4807170"/>
          </a:xfrm>
          <a:prstGeom prst="rect">
            <a:avLst/>
          </a:prstGeom>
          <a:noFill/>
          <a:ln>
            <a:noFill/>
          </a:ln>
        </p:spPr>
      </p:pic>
      <p:sp>
        <p:nvSpPr>
          <p:cNvPr id="232" name="Google Shape;232;p16"/>
          <p:cNvSpPr txBox="1"/>
          <p:nvPr/>
        </p:nvSpPr>
        <p:spPr>
          <a:xfrm>
            <a:off x="845032" y="1874212"/>
            <a:ext cx="2670300" cy="726300"/>
          </a:xfrm>
          <a:prstGeom prst="rect">
            <a:avLst/>
          </a:prstGeom>
          <a:noFill/>
          <a:ln>
            <a:noFill/>
          </a:ln>
        </p:spPr>
        <p:txBody>
          <a:bodyPr anchorCtr="0" anchor="t" bIns="16225" lIns="16225" spcFirstLastPara="1" rIns="16225" wrap="square" tIns="16225">
            <a:noAutofit/>
          </a:bodyPr>
          <a:lstStyle/>
          <a:p>
            <a:pPr indent="0" lvl="0" marL="0" marR="0" rtl="0" algn="just">
              <a:lnSpc>
                <a:spcPct val="150000"/>
              </a:lnSpc>
              <a:spcBef>
                <a:spcPts val="0"/>
              </a:spcBef>
              <a:spcAft>
                <a:spcPts val="0"/>
              </a:spcAft>
              <a:buClr>
                <a:srgbClr val="58595B"/>
              </a:buClr>
              <a:buSzPts val="1100"/>
              <a:buFont typeface="Questrial"/>
              <a:buNone/>
            </a:pPr>
            <a:r>
              <a:rPr lang="en-US" sz="1200">
                <a:solidFill>
                  <a:srgbClr val="58595B"/>
                </a:solidFill>
                <a:latin typeface="Questrial"/>
                <a:ea typeface="Questrial"/>
                <a:cs typeface="Questrial"/>
                <a:sym typeface="Questrial"/>
              </a:rPr>
              <a:t>From the moment you hire me I am here to guard what is most valuable to you. This starts with your time. This means that we will not spend time viewing homes that do not meet your needs as you’ve explained them. I will carefully screen each property that comes onto the market to make sure that you are seeing properties that you can buy and that fit your criteria.</a:t>
            </a:r>
            <a:endParaRPr sz="1200">
              <a:latin typeface="Questrial"/>
              <a:ea typeface="Questrial"/>
              <a:cs typeface="Questrial"/>
              <a:sym typeface="Questrial"/>
            </a:endParaRPr>
          </a:p>
        </p:txBody>
      </p:sp>
      <p:sp>
        <p:nvSpPr>
          <p:cNvPr id="233" name="Google Shape;233;p16"/>
          <p:cNvSpPr txBox="1"/>
          <p:nvPr/>
        </p:nvSpPr>
        <p:spPr>
          <a:xfrm>
            <a:off x="4816160" y="7515200"/>
            <a:ext cx="2544600" cy="2061900"/>
          </a:xfrm>
          <a:prstGeom prst="rect">
            <a:avLst/>
          </a:prstGeom>
          <a:noFill/>
          <a:ln>
            <a:noFill/>
          </a:ln>
        </p:spPr>
        <p:txBody>
          <a:bodyPr anchorCtr="0" anchor="t" bIns="16225" lIns="16225" spcFirstLastPara="1" rIns="16225" wrap="square" tIns="16225">
            <a:noAutofit/>
          </a:bodyPr>
          <a:lstStyle/>
          <a:p>
            <a:pPr indent="0" lvl="0" marL="0" marR="0" rtl="0" algn="just">
              <a:lnSpc>
                <a:spcPct val="150000"/>
              </a:lnSpc>
              <a:spcBef>
                <a:spcPts val="0"/>
              </a:spcBef>
              <a:spcAft>
                <a:spcPts val="0"/>
              </a:spcAft>
              <a:buClr>
                <a:srgbClr val="58595B"/>
              </a:buClr>
              <a:buSzPts val="1100"/>
              <a:buFont typeface="Questrial"/>
              <a:buNone/>
            </a:pPr>
            <a:r>
              <a:rPr lang="en-US" sz="1100">
                <a:solidFill>
                  <a:srgbClr val="58595B"/>
                </a:solidFill>
                <a:latin typeface="Questrial"/>
                <a:ea typeface="Questrial"/>
                <a:cs typeface="Questrial"/>
                <a:sym typeface="Questrial"/>
              </a:rPr>
              <a:t>When we view homes you will be given the information that is most relevant to make the right decision. This starts with precise pricing information, pertinent documents, and special notes that I’ve gathered on each property.</a:t>
            </a:r>
            <a:endParaRPr sz="1100">
              <a:solidFill>
                <a:srgbClr val="58595B"/>
              </a:solidFill>
              <a:latin typeface="Questrial"/>
              <a:ea typeface="Questrial"/>
              <a:cs typeface="Questrial"/>
              <a:sym typeface="Questrial"/>
            </a:endParaRPr>
          </a:p>
        </p:txBody>
      </p:sp>
      <p:sp>
        <p:nvSpPr>
          <p:cNvPr id="234" name="Google Shape;234;p16"/>
          <p:cNvSpPr txBox="1"/>
          <p:nvPr/>
        </p:nvSpPr>
        <p:spPr>
          <a:xfrm>
            <a:off x="845035" y="1278734"/>
            <a:ext cx="2289000" cy="406200"/>
          </a:xfrm>
          <a:prstGeom prst="rect">
            <a:avLst/>
          </a:prstGeom>
          <a:noFill/>
          <a:ln>
            <a:noFill/>
          </a:ln>
        </p:spPr>
        <p:txBody>
          <a:bodyPr anchorCtr="0" anchor="t" bIns="16225" lIns="16225" spcFirstLastPara="1" rIns="16225" wrap="square" tIns="16225">
            <a:noAutofit/>
          </a:bodyPr>
          <a:lstStyle/>
          <a:p>
            <a:pPr indent="0" lvl="0" marL="0" marR="0" rtl="0" algn="l">
              <a:lnSpc>
                <a:spcPct val="90000"/>
              </a:lnSpc>
              <a:spcBef>
                <a:spcPts val="0"/>
              </a:spcBef>
              <a:spcAft>
                <a:spcPts val="0"/>
              </a:spcAft>
              <a:buClr>
                <a:srgbClr val="000000"/>
              </a:buClr>
              <a:buSzPts val="1400"/>
              <a:buFont typeface="Montserrat"/>
              <a:buNone/>
            </a:pPr>
            <a:r>
              <a:rPr lang="en-US" sz="1400">
                <a:latin typeface="Montserrat"/>
                <a:ea typeface="Montserrat"/>
                <a:cs typeface="Montserrat"/>
                <a:sym typeface="Montserrat"/>
              </a:rPr>
              <a:t>YOUR TIME IS VALUABLE</a:t>
            </a:r>
            <a:endParaRPr sz="300"/>
          </a:p>
        </p:txBody>
      </p:sp>
      <p:sp>
        <p:nvSpPr>
          <p:cNvPr id="235" name="Google Shape;235;p16"/>
          <p:cNvSpPr txBox="1"/>
          <p:nvPr/>
        </p:nvSpPr>
        <p:spPr>
          <a:xfrm>
            <a:off x="436554" y="558741"/>
            <a:ext cx="3667200" cy="336600"/>
          </a:xfrm>
          <a:prstGeom prst="rect">
            <a:avLst/>
          </a:prstGeom>
          <a:noFill/>
          <a:ln>
            <a:noFill/>
          </a:ln>
        </p:spPr>
        <p:txBody>
          <a:bodyPr anchorCtr="0" anchor="b" bIns="16225" lIns="16225" spcFirstLastPara="1" rIns="16225" wrap="square" tIns="16225">
            <a:noAutofit/>
          </a:bodyPr>
          <a:lstStyle/>
          <a:p>
            <a:pPr indent="0" lvl="0" marL="0" marR="0" rtl="0" algn="ctr">
              <a:lnSpc>
                <a:spcPct val="90000"/>
              </a:lnSpc>
              <a:spcBef>
                <a:spcPts val="0"/>
              </a:spcBef>
              <a:spcAft>
                <a:spcPts val="0"/>
              </a:spcAft>
              <a:buClr>
                <a:srgbClr val="D81F27"/>
              </a:buClr>
              <a:buSzPts val="2100"/>
              <a:buFont typeface="Montserrat"/>
              <a:buNone/>
            </a:pPr>
            <a:r>
              <a:rPr lang="en-US" sz="2300">
                <a:solidFill>
                  <a:srgbClr val="CC0000"/>
                </a:solidFill>
                <a:latin typeface="Montserrat"/>
                <a:ea typeface="Montserrat"/>
                <a:cs typeface="Montserrat"/>
                <a:sym typeface="Montserrat"/>
              </a:rPr>
              <a:t>Search and View Homes</a:t>
            </a:r>
            <a:endParaRPr sz="2300">
              <a:solidFill>
                <a:srgbClr val="CC0000"/>
              </a:solidFill>
              <a:latin typeface="Montserrat"/>
              <a:ea typeface="Montserrat"/>
              <a:cs typeface="Montserrat"/>
              <a:sym typeface="Montserrat"/>
            </a:endParaRPr>
          </a:p>
        </p:txBody>
      </p:sp>
      <p:pic>
        <p:nvPicPr>
          <p:cNvPr id="236" name="Google Shape;236;p16"/>
          <p:cNvPicPr preferRelativeResize="0"/>
          <p:nvPr/>
        </p:nvPicPr>
        <p:blipFill rotWithShape="1">
          <a:blip r:embed="rId4">
            <a:alphaModFix/>
          </a:blip>
          <a:srcRect b="-8" l="65620" r="6379" t="9275"/>
          <a:stretch/>
        </p:blipFill>
        <p:spPr>
          <a:xfrm flipH="1">
            <a:off x="4485786" y="0"/>
            <a:ext cx="3286614" cy="6029676"/>
          </a:xfrm>
          <a:prstGeom prst="rect">
            <a:avLst/>
          </a:prstGeom>
          <a:noFill/>
          <a:ln>
            <a:noFill/>
          </a:ln>
        </p:spPr>
      </p:pic>
      <p:sp>
        <p:nvSpPr>
          <p:cNvPr id="237" name="Google Shape;237;p16"/>
          <p:cNvSpPr txBox="1"/>
          <p:nvPr/>
        </p:nvSpPr>
        <p:spPr>
          <a:xfrm>
            <a:off x="4816160" y="6908176"/>
            <a:ext cx="2289000" cy="406200"/>
          </a:xfrm>
          <a:prstGeom prst="rect">
            <a:avLst/>
          </a:prstGeom>
          <a:noFill/>
          <a:ln>
            <a:noFill/>
          </a:ln>
        </p:spPr>
        <p:txBody>
          <a:bodyPr anchorCtr="0" anchor="t" bIns="16225" lIns="16225" spcFirstLastPara="1" rIns="16225" wrap="square" tIns="16225">
            <a:noAutofit/>
          </a:bodyPr>
          <a:lstStyle/>
          <a:p>
            <a:pPr indent="0" lvl="0" marL="0" marR="0" rtl="0" algn="l">
              <a:lnSpc>
                <a:spcPct val="90000"/>
              </a:lnSpc>
              <a:spcBef>
                <a:spcPts val="0"/>
              </a:spcBef>
              <a:spcAft>
                <a:spcPts val="0"/>
              </a:spcAft>
              <a:buClr>
                <a:srgbClr val="000000"/>
              </a:buClr>
              <a:buSzPts val="1400"/>
              <a:buFont typeface="Montserrat"/>
              <a:buNone/>
            </a:pPr>
            <a:r>
              <a:rPr lang="en-US" sz="1400">
                <a:latin typeface="Montserrat"/>
                <a:ea typeface="Montserrat"/>
                <a:cs typeface="Montserrat"/>
                <a:sym typeface="Montserrat"/>
              </a:rPr>
              <a:t>HOME TOUR</a:t>
            </a:r>
            <a:endParaRPr sz="14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descr="Family_1.jpg" id="242" name="Google Shape;242;p17"/>
          <p:cNvPicPr preferRelativeResize="0"/>
          <p:nvPr/>
        </p:nvPicPr>
        <p:blipFill rotWithShape="1">
          <a:blip r:embed="rId3">
            <a:alphaModFix/>
          </a:blip>
          <a:srcRect b="6559" l="36944" r="0" t="0"/>
          <a:stretch/>
        </p:blipFill>
        <p:spPr>
          <a:xfrm>
            <a:off x="0" y="2499449"/>
            <a:ext cx="6920107" cy="7558950"/>
          </a:xfrm>
          <a:prstGeom prst="rect">
            <a:avLst/>
          </a:prstGeom>
          <a:noFill/>
          <a:ln>
            <a:noFill/>
          </a:ln>
        </p:spPr>
      </p:pic>
      <p:pic>
        <p:nvPicPr>
          <p:cNvPr descr="Image" id="243" name="Google Shape;243;p17"/>
          <p:cNvPicPr preferRelativeResize="0"/>
          <p:nvPr/>
        </p:nvPicPr>
        <p:blipFill rotWithShape="1">
          <a:blip r:embed="rId4">
            <a:alphaModFix/>
          </a:blip>
          <a:srcRect b="1418" l="436" r="446" t="1408"/>
          <a:stretch/>
        </p:blipFill>
        <p:spPr>
          <a:xfrm>
            <a:off x="0" y="0"/>
            <a:ext cx="6431562" cy="2316870"/>
          </a:xfrm>
          <a:custGeom>
            <a:rect b="b" l="l" r="r" t="t"/>
            <a:pathLst>
              <a:path extrusionOk="0" h="21600" w="21600">
                <a:moveTo>
                  <a:pt x="0" y="0"/>
                </a:moveTo>
                <a:lnTo>
                  <a:pt x="0" y="21600"/>
                </a:lnTo>
                <a:lnTo>
                  <a:pt x="17709" y="21595"/>
                </a:lnTo>
                <a:lnTo>
                  <a:pt x="21600" y="0"/>
                </a:lnTo>
                <a:lnTo>
                  <a:pt x="0" y="0"/>
                </a:lnTo>
                <a:close/>
              </a:path>
            </a:pathLst>
          </a:custGeom>
          <a:noFill/>
          <a:ln>
            <a:noFill/>
          </a:ln>
        </p:spPr>
      </p:pic>
      <p:pic>
        <p:nvPicPr>
          <p:cNvPr descr="Image" id="244" name="Google Shape;244;p17"/>
          <p:cNvPicPr preferRelativeResize="0"/>
          <p:nvPr/>
        </p:nvPicPr>
        <p:blipFill rotWithShape="1">
          <a:blip r:embed="rId5">
            <a:alphaModFix/>
          </a:blip>
          <a:srcRect b="0" l="28" r="52977" t="0"/>
          <a:stretch/>
        </p:blipFill>
        <p:spPr>
          <a:xfrm>
            <a:off x="5335753" y="-1024"/>
            <a:ext cx="2436642" cy="2315682"/>
          </a:xfrm>
          <a:custGeom>
            <a:rect b="b" l="l" r="r" t="t"/>
            <a:pathLst>
              <a:path extrusionOk="0" h="21600" w="21600">
                <a:moveTo>
                  <a:pt x="10308" y="0"/>
                </a:moveTo>
                <a:lnTo>
                  <a:pt x="0" y="21600"/>
                </a:lnTo>
                <a:lnTo>
                  <a:pt x="21600" y="21600"/>
                </a:lnTo>
                <a:lnTo>
                  <a:pt x="21600" y="17"/>
                </a:lnTo>
                <a:lnTo>
                  <a:pt x="10308" y="0"/>
                </a:lnTo>
                <a:close/>
              </a:path>
            </a:pathLst>
          </a:custGeom>
          <a:noFill/>
          <a:ln>
            <a:noFill/>
          </a:ln>
        </p:spPr>
      </p:pic>
      <p:pic>
        <p:nvPicPr>
          <p:cNvPr descr="Picture Placeholder 1" id="245" name="Google Shape;245;p17"/>
          <p:cNvPicPr preferRelativeResize="0"/>
          <p:nvPr/>
        </p:nvPicPr>
        <p:blipFill rotWithShape="1">
          <a:blip r:embed="rId6">
            <a:alphaModFix/>
          </a:blip>
          <a:srcRect b="89" l="0" r="0" t="79"/>
          <a:stretch/>
        </p:blipFill>
        <p:spPr>
          <a:xfrm>
            <a:off x="312962" y="2499450"/>
            <a:ext cx="1314144" cy="1315170"/>
          </a:xfrm>
          <a:custGeom>
            <a:rect b="b" l="l" r="r" t="t"/>
            <a:pathLst>
              <a:path extrusionOk="0" h="21600" w="21600">
                <a:moveTo>
                  <a:pt x="10801" y="0"/>
                </a:moveTo>
                <a:cubicBezTo>
                  <a:pt x="4836" y="0"/>
                  <a:pt x="0" y="4835"/>
                  <a:pt x="0" y="10800"/>
                </a:cubicBezTo>
                <a:cubicBezTo>
                  <a:pt x="0" y="16765"/>
                  <a:pt x="4836" y="21600"/>
                  <a:pt x="10801" y="21600"/>
                </a:cubicBezTo>
                <a:cubicBezTo>
                  <a:pt x="16766" y="21600"/>
                  <a:pt x="21600" y="16765"/>
                  <a:pt x="21600" y="10800"/>
                </a:cubicBezTo>
                <a:cubicBezTo>
                  <a:pt x="21600" y="4835"/>
                  <a:pt x="16766" y="0"/>
                  <a:pt x="10801" y="0"/>
                </a:cubicBezTo>
                <a:close/>
              </a:path>
            </a:pathLst>
          </a:custGeom>
          <a:noFill/>
          <a:ln cap="flat" cmpd="sng" w="76200">
            <a:solidFill>
              <a:srgbClr val="E6E7E8"/>
            </a:solidFill>
            <a:prstDash val="solid"/>
            <a:miter lim="400000"/>
            <a:headEnd len="sm" w="sm" type="none"/>
            <a:tailEnd len="sm" w="sm" type="none"/>
          </a:ln>
        </p:spPr>
      </p:pic>
      <p:pic>
        <p:nvPicPr>
          <p:cNvPr descr="Picture Placeholder 1" id="246" name="Google Shape;246;p17"/>
          <p:cNvPicPr preferRelativeResize="0"/>
          <p:nvPr/>
        </p:nvPicPr>
        <p:blipFill rotWithShape="1">
          <a:blip r:embed="rId7">
            <a:alphaModFix/>
          </a:blip>
          <a:srcRect b="169" l="0" r="0" t="0"/>
          <a:stretch/>
        </p:blipFill>
        <p:spPr>
          <a:xfrm>
            <a:off x="3283100" y="2546033"/>
            <a:ext cx="1314144" cy="1315170"/>
          </a:xfrm>
          <a:custGeom>
            <a:rect b="b" l="l" r="r" t="t"/>
            <a:pathLst>
              <a:path extrusionOk="0" h="21600" w="21600">
                <a:moveTo>
                  <a:pt x="10801" y="0"/>
                </a:moveTo>
                <a:cubicBezTo>
                  <a:pt x="4836" y="0"/>
                  <a:pt x="0" y="4835"/>
                  <a:pt x="0" y="10800"/>
                </a:cubicBezTo>
                <a:cubicBezTo>
                  <a:pt x="0" y="16765"/>
                  <a:pt x="4836" y="21600"/>
                  <a:pt x="10801" y="21600"/>
                </a:cubicBezTo>
                <a:cubicBezTo>
                  <a:pt x="16766" y="21600"/>
                  <a:pt x="21600" y="16765"/>
                  <a:pt x="21600" y="10800"/>
                </a:cubicBezTo>
                <a:cubicBezTo>
                  <a:pt x="21600" y="4835"/>
                  <a:pt x="16766" y="0"/>
                  <a:pt x="10801" y="0"/>
                </a:cubicBezTo>
                <a:close/>
              </a:path>
            </a:pathLst>
          </a:custGeom>
          <a:noFill/>
          <a:ln cap="flat" cmpd="sng" w="76200">
            <a:solidFill>
              <a:srgbClr val="E6E7E8"/>
            </a:solidFill>
            <a:prstDash val="solid"/>
            <a:miter lim="400000"/>
            <a:headEnd len="sm" w="sm" type="none"/>
            <a:tailEnd len="sm" w="sm" type="none"/>
          </a:ln>
        </p:spPr>
      </p:pic>
      <p:sp>
        <p:nvSpPr>
          <p:cNvPr id="247" name="Google Shape;247;p17"/>
          <p:cNvSpPr txBox="1"/>
          <p:nvPr/>
        </p:nvSpPr>
        <p:spPr>
          <a:xfrm>
            <a:off x="201094" y="4014387"/>
            <a:ext cx="1546500" cy="199500"/>
          </a:xfrm>
          <a:prstGeom prst="rect">
            <a:avLst/>
          </a:prstGeom>
          <a:noFill/>
          <a:ln>
            <a:noFill/>
          </a:ln>
        </p:spPr>
        <p:txBody>
          <a:bodyPr anchorCtr="0" anchor="t" bIns="16225" lIns="16225" spcFirstLastPara="1" rIns="16225" wrap="square" tIns="16225">
            <a:noAutofit/>
          </a:bodyPr>
          <a:lstStyle/>
          <a:p>
            <a:pPr indent="0" lvl="0" marL="0" marR="0" rtl="0" algn="ctr">
              <a:lnSpc>
                <a:spcPct val="90000"/>
              </a:lnSpc>
              <a:spcBef>
                <a:spcPts val="0"/>
              </a:spcBef>
              <a:spcAft>
                <a:spcPts val="0"/>
              </a:spcAft>
              <a:buClr>
                <a:srgbClr val="D81F27"/>
              </a:buClr>
              <a:buSzPts val="1200"/>
              <a:buFont typeface="Montserrat"/>
              <a:buNone/>
            </a:pPr>
            <a:r>
              <a:rPr lang="en-US" sz="1200">
                <a:solidFill>
                  <a:srgbClr val="58595B"/>
                </a:solidFill>
                <a:latin typeface="Montserrat"/>
                <a:ea typeface="Montserrat"/>
                <a:cs typeface="Montserrat"/>
                <a:sym typeface="Montserrat"/>
              </a:rPr>
              <a:t>Search</a:t>
            </a:r>
            <a:endParaRPr sz="300">
              <a:solidFill>
                <a:srgbClr val="58595B"/>
              </a:solidFill>
            </a:endParaRPr>
          </a:p>
        </p:txBody>
      </p:sp>
      <p:sp>
        <p:nvSpPr>
          <p:cNvPr id="248" name="Google Shape;248;p17"/>
          <p:cNvSpPr txBox="1"/>
          <p:nvPr/>
        </p:nvSpPr>
        <p:spPr>
          <a:xfrm>
            <a:off x="3229177" y="3989702"/>
            <a:ext cx="1422000" cy="349800"/>
          </a:xfrm>
          <a:prstGeom prst="rect">
            <a:avLst/>
          </a:prstGeom>
          <a:noFill/>
          <a:ln>
            <a:noFill/>
          </a:ln>
        </p:spPr>
        <p:txBody>
          <a:bodyPr anchorCtr="0" anchor="t" bIns="16225" lIns="16225" spcFirstLastPara="1" rIns="16225" wrap="square" tIns="16225">
            <a:noAutofit/>
          </a:bodyPr>
          <a:lstStyle/>
          <a:p>
            <a:pPr indent="0" lvl="0" marL="0" marR="0" rtl="0" algn="ctr">
              <a:lnSpc>
                <a:spcPct val="90000"/>
              </a:lnSpc>
              <a:spcBef>
                <a:spcPts val="0"/>
              </a:spcBef>
              <a:spcAft>
                <a:spcPts val="0"/>
              </a:spcAft>
              <a:buClr>
                <a:srgbClr val="231F20"/>
              </a:buClr>
              <a:buSzPts val="1200"/>
              <a:buFont typeface="Montserrat"/>
              <a:buNone/>
            </a:pPr>
            <a:r>
              <a:rPr lang="en-US" sz="1200">
                <a:solidFill>
                  <a:srgbClr val="58595B"/>
                </a:solidFill>
                <a:latin typeface="Montserrat"/>
                <a:ea typeface="Montserrat"/>
                <a:cs typeface="Montserrat"/>
                <a:sym typeface="Montserrat"/>
              </a:rPr>
              <a:t>Neighborhoods</a:t>
            </a:r>
            <a:endParaRPr sz="300">
              <a:solidFill>
                <a:srgbClr val="58595B"/>
              </a:solidFill>
            </a:endParaRPr>
          </a:p>
        </p:txBody>
      </p:sp>
      <p:sp>
        <p:nvSpPr>
          <p:cNvPr id="249" name="Google Shape;249;p17"/>
          <p:cNvSpPr txBox="1"/>
          <p:nvPr/>
        </p:nvSpPr>
        <p:spPr>
          <a:xfrm>
            <a:off x="414190" y="1422919"/>
            <a:ext cx="3565200" cy="726300"/>
          </a:xfrm>
          <a:prstGeom prst="rect">
            <a:avLst/>
          </a:prstGeom>
          <a:noFill/>
          <a:ln>
            <a:noFill/>
          </a:ln>
        </p:spPr>
        <p:txBody>
          <a:bodyPr anchorCtr="0" anchor="ctr" bIns="16225" lIns="16225" spcFirstLastPara="1" rIns="16225" wrap="square" tIns="16225">
            <a:noAutofit/>
          </a:bodyPr>
          <a:lstStyle/>
          <a:p>
            <a:pPr indent="0" lvl="0" marL="0" marR="0" rtl="0" algn="l">
              <a:lnSpc>
                <a:spcPct val="100000"/>
              </a:lnSpc>
              <a:spcBef>
                <a:spcPts val="0"/>
              </a:spcBef>
              <a:spcAft>
                <a:spcPts val="0"/>
              </a:spcAft>
              <a:buClr>
                <a:srgbClr val="FDFDFD"/>
              </a:buClr>
              <a:buSzPts val="2200"/>
              <a:buFont typeface="Montserrat"/>
              <a:buNone/>
            </a:pPr>
            <a:r>
              <a:rPr lang="en-US" sz="2300">
                <a:solidFill>
                  <a:srgbClr val="FDFDFD"/>
                </a:solidFill>
                <a:latin typeface="Montserrat"/>
                <a:ea typeface="Montserrat"/>
                <a:cs typeface="Montserrat"/>
                <a:sym typeface="Montserrat"/>
              </a:rPr>
              <a:t>Search with My App!</a:t>
            </a:r>
            <a:endParaRPr sz="2300"/>
          </a:p>
        </p:txBody>
      </p:sp>
      <p:pic>
        <p:nvPicPr>
          <p:cNvPr descr="Picture Placeholder 1" id="250" name="Google Shape;250;p17"/>
          <p:cNvPicPr preferRelativeResize="0"/>
          <p:nvPr/>
        </p:nvPicPr>
        <p:blipFill rotWithShape="1">
          <a:blip r:embed="rId6">
            <a:alphaModFix/>
          </a:blip>
          <a:srcRect b="89" l="0" r="0" t="79"/>
          <a:stretch/>
        </p:blipFill>
        <p:spPr>
          <a:xfrm>
            <a:off x="6145389" y="2499450"/>
            <a:ext cx="1314144" cy="1315170"/>
          </a:xfrm>
          <a:custGeom>
            <a:rect b="b" l="l" r="r" t="t"/>
            <a:pathLst>
              <a:path extrusionOk="0" h="21600" w="21600">
                <a:moveTo>
                  <a:pt x="10801" y="0"/>
                </a:moveTo>
                <a:cubicBezTo>
                  <a:pt x="4836" y="0"/>
                  <a:pt x="0" y="4835"/>
                  <a:pt x="0" y="10800"/>
                </a:cubicBezTo>
                <a:cubicBezTo>
                  <a:pt x="0" y="16765"/>
                  <a:pt x="4836" y="21600"/>
                  <a:pt x="10801" y="21600"/>
                </a:cubicBezTo>
                <a:cubicBezTo>
                  <a:pt x="16766" y="21600"/>
                  <a:pt x="21600" y="16765"/>
                  <a:pt x="21600" y="10800"/>
                </a:cubicBezTo>
                <a:cubicBezTo>
                  <a:pt x="21600" y="4835"/>
                  <a:pt x="16766" y="0"/>
                  <a:pt x="10801" y="0"/>
                </a:cubicBezTo>
                <a:close/>
              </a:path>
            </a:pathLst>
          </a:custGeom>
          <a:noFill/>
          <a:ln cap="flat" cmpd="sng" w="76200">
            <a:solidFill>
              <a:srgbClr val="E6E7E8"/>
            </a:solidFill>
            <a:prstDash val="solid"/>
            <a:miter lim="400000"/>
            <a:headEnd len="sm" w="sm" type="none"/>
            <a:tailEnd len="sm" w="sm" type="none"/>
          </a:ln>
        </p:spPr>
      </p:pic>
      <p:sp>
        <p:nvSpPr>
          <p:cNvPr id="251" name="Google Shape;251;p17"/>
          <p:cNvSpPr txBox="1"/>
          <p:nvPr/>
        </p:nvSpPr>
        <p:spPr>
          <a:xfrm>
            <a:off x="426197" y="4468006"/>
            <a:ext cx="6920100" cy="806400"/>
          </a:xfrm>
          <a:prstGeom prst="rect">
            <a:avLst/>
          </a:prstGeom>
          <a:noFill/>
          <a:ln>
            <a:noFill/>
          </a:ln>
        </p:spPr>
        <p:txBody>
          <a:bodyPr anchorCtr="0" anchor="t" bIns="21350" lIns="21350" spcFirstLastPara="1" rIns="21350" wrap="square" tIns="21350">
            <a:noAutofit/>
          </a:bodyPr>
          <a:lstStyle/>
          <a:p>
            <a:pPr indent="0" lvl="0" marL="0" rtl="0" algn="ctr">
              <a:lnSpc>
                <a:spcPct val="150000"/>
              </a:lnSpc>
              <a:spcBef>
                <a:spcPts val="0"/>
              </a:spcBef>
              <a:spcAft>
                <a:spcPts val="0"/>
              </a:spcAft>
              <a:buNone/>
            </a:pPr>
            <a:r>
              <a:rPr lang="en-US" sz="1200">
                <a:solidFill>
                  <a:srgbClr val="58595B"/>
                </a:solidFill>
                <a:latin typeface="Questrial"/>
                <a:ea typeface="Questrial"/>
                <a:cs typeface="Questrial"/>
                <a:sym typeface="Questrial"/>
              </a:rPr>
              <a:t>My app makes achieving your homeownership goals more accessible than ever before.</a:t>
            </a:r>
            <a:endParaRPr sz="1200">
              <a:solidFill>
                <a:srgbClr val="58595B"/>
              </a:solidFill>
              <a:latin typeface="Questrial"/>
              <a:ea typeface="Questrial"/>
              <a:cs typeface="Questrial"/>
              <a:sym typeface="Questrial"/>
            </a:endParaRPr>
          </a:p>
          <a:p>
            <a:pPr indent="0" lvl="0" marL="0" rtl="0" algn="ctr">
              <a:lnSpc>
                <a:spcPct val="100000"/>
              </a:lnSpc>
              <a:spcBef>
                <a:spcPts val="0"/>
              </a:spcBef>
              <a:spcAft>
                <a:spcPts val="0"/>
              </a:spcAft>
              <a:buNone/>
            </a:pPr>
            <a:r>
              <a:rPr lang="en-US" sz="1200">
                <a:solidFill>
                  <a:srgbClr val="58595B"/>
                </a:solidFill>
                <a:latin typeface="Questrial"/>
                <a:ea typeface="Questrial"/>
                <a:cs typeface="Questrial"/>
                <a:sym typeface="Questrial"/>
              </a:rPr>
              <a:t>So much more than search, its industry-leading feature set and rich insights will prepare you to handle (and enjoy) the entire journey. Get to know my favorite features before you take it for a spin.</a:t>
            </a:r>
            <a:endParaRPr sz="1200">
              <a:solidFill>
                <a:srgbClr val="58595B"/>
              </a:solidFill>
              <a:latin typeface="Questrial"/>
              <a:ea typeface="Questrial"/>
              <a:cs typeface="Questrial"/>
              <a:sym typeface="Questrial"/>
            </a:endParaRPr>
          </a:p>
        </p:txBody>
      </p:sp>
      <p:sp>
        <p:nvSpPr>
          <p:cNvPr id="252" name="Google Shape;252;p17"/>
          <p:cNvSpPr txBox="1"/>
          <p:nvPr/>
        </p:nvSpPr>
        <p:spPr>
          <a:xfrm>
            <a:off x="4152500" y="5359875"/>
            <a:ext cx="3193800" cy="1245600"/>
          </a:xfrm>
          <a:prstGeom prst="rect">
            <a:avLst/>
          </a:prstGeom>
          <a:noFill/>
          <a:ln>
            <a:noFill/>
          </a:ln>
        </p:spPr>
        <p:txBody>
          <a:bodyPr anchorCtr="0" anchor="t" bIns="21350" lIns="21350" spcFirstLastPara="1" rIns="21350" wrap="square" tIns="21350">
            <a:noAutofit/>
          </a:bodyPr>
          <a:lstStyle/>
          <a:p>
            <a:pPr indent="0" lvl="0" marL="0" rtl="0" algn="just">
              <a:lnSpc>
                <a:spcPct val="115000"/>
              </a:lnSpc>
              <a:spcBef>
                <a:spcPts val="0"/>
              </a:spcBef>
              <a:spcAft>
                <a:spcPts val="0"/>
              </a:spcAft>
              <a:buNone/>
            </a:pPr>
            <a:r>
              <a:rPr b="1" lang="en-US" sz="1200">
                <a:solidFill>
                  <a:srgbClr val="58595B"/>
                </a:solidFill>
                <a:latin typeface="Questrial"/>
                <a:ea typeface="Questrial"/>
                <a:cs typeface="Questrial"/>
                <a:sym typeface="Questrial"/>
              </a:rPr>
              <a:t>Searc</a:t>
            </a:r>
            <a:r>
              <a:rPr b="1" lang="en-US" sz="1200">
                <a:solidFill>
                  <a:srgbClr val="58595B"/>
                </a:solidFill>
                <a:latin typeface="Questrial"/>
                <a:ea typeface="Questrial"/>
                <a:cs typeface="Questrial"/>
                <a:sym typeface="Questrial"/>
              </a:rPr>
              <a:t>h</a:t>
            </a:r>
            <a:endParaRPr b="1" sz="1200">
              <a:solidFill>
                <a:srgbClr val="58595B"/>
              </a:solidFill>
              <a:latin typeface="Questrial"/>
              <a:ea typeface="Questrial"/>
              <a:cs typeface="Questrial"/>
              <a:sym typeface="Questrial"/>
            </a:endParaRPr>
          </a:p>
          <a:p>
            <a:pPr indent="0" lvl="0" marL="0" rtl="0" algn="just">
              <a:lnSpc>
                <a:spcPct val="115000"/>
              </a:lnSpc>
              <a:spcBef>
                <a:spcPts val="0"/>
              </a:spcBef>
              <a:spcAft>
                <a:spcPts val="0"/>
              </a:spcAft>
              <a:buNone/>
            </a:pPr>
            <a:r>
              <a:rPr lang="en-US" sz="1200">
                <a:solidFill>
                  <a:srgbClr val="58595B"/>
                </a:solidFill>
                <a:latin typeface="Questrial"/>
                <a:ea typeface="Questrial"/>
                <a:cs typeface="Questrial"/>
                <a:sym typeface="Questrial"/>
              </a:rPr>
              <a:t>Find </a:t>
            </a:r>
            <a:r>
              <a:rPr lang="en-US" sz="1200">
                <a:solidFill>
                  <a:srgbClr val="58595B"/>
                </a:solidFill>
                <a:latin typeface="Questrial"/>
                <a:ea typeface="Questrial"/>
                <a:cs typeface="Questrial"/>
                <a:sym typeface="Questrial"/>
              </a:rPr>
              <a:t>your dream home in whatever way works best for you. Whether by neighborhood, school district, ZIP code, and more, my app has the tools to flex with your needs, even when your search extends nationally.</a:t>
            </a:r>
            <a:endParaRPr sz="1200">
              <a:solidFill>
                <a:srgbClr val="58595B"/>
              </a:solidFill>
              <a:latin typeface="Questrial"/>
              <a:ea typeface="Questrial"/>
              <a:cs typeface="Questrial"/>
              <a:sym typeface="Questrial"/>
            </a:endParaRPr>
          </a:p>
          <a:p>
            <a:pPr indent="0" lvl="0" marL="0" rtl="0" algn="just">
              <a:lnSpc>
                <a:spcPct val="115000"/>
              </a:lnSpc>
              <a:spcBef>
                <a:spcPts val="0"/>
              </a:spcBef>
              <a:spcAft>
                <a:spcPts val="0"/>
              </a:spcAft>
              <a:buNone/>
            </a:pPr>
            <a:r>
              <a:t/>
            </a:r>
            <a:endParaRPr sz="1200">
              <a:solidFill>
                <a:srgbClr val="58595B"/>
              </a:solidFill>
              <a:latin typeface="Questrial"/>
              <a:ea typeface="Questrial"/>
              <a:cs typeface="Questrial"/>
              <a:sym typeface="Questrial"/>
            </a:endParaRPr>
          </a:p>
          <a:p>
            <a:pPr indent="0" lvl="0" marL="0" rtl="0" algn="just">
              <a:lnSpc>
                <a:spcPct val="115000"/>
              </a:lnSpc>
              <a:spcBef>
                <a:spcPts val="0"/>
              </a:spcBef>
              <a:spcAft>
                <a:spcPts val="0"/>
              </a:spcAft>
              <a:buNone/>
            </a:pPr>
            <a:r>
              <a:rPr b="1" lang="en-US" sz="1200">
                <a:solidFill>
                  <a:srgbClr val="58595B"/>
                </a:solidFill>
                <a:latin typeface="Questrial"/>
                <a:ea typeface="Questrial"/>
                <a:cs typeface="Questrial"/>
                <a:sym typeface="Questrial"/>
              </a:rPr>
              <a:t>Neighborhoods</a:t>
            </a:r>
            <a:endParaRPr b="1" sz="1200">
              <a:solidFill>
                <a:srgbClr val="58595B"/>
              </a:solidFill>
              <a:latin typeface="Questrial"/>
              <a:ea typeface="Questrial"/>
              <a:cs typeface="Questrial"/>
              <a:sym typeface="Questrial"/>
            </a:endParaRPr>
          </a:p>
          <a:p>
            <a:pPr indent="0" lvl="0" marL="0" rtl="0" algn="just">
              <a:lnSpc>
                <a:spcPct val="115000"/>
              </a:lnSpc>
              <a:spcBef>
                <a:spcPts val="0"/>
              </a:spcBef>
              <a:spcAft>
                <a:spcPts val="0"/>
              </a:spcAft>
              <a:buNone/>
            </a:pPr>
            <a:r>
              <a:rPr lang="en-US" sz="1200">
                <a:solidFill>
                  <a:srgbClr val="58595B"/>
                </a:solidFill>
                <a:latin typeface="Questrial"/>
                <a:ea typeface="Questrial"/>
                <a:cs typeface="Questrial"/>
                <a:sym typeface="Questrial"/>
              </a:rPr>
              <a:t>Get real-time stats on specific communities and go deeper to see what makes them tick. From the locals' favorite coffee shop to the book club that meets once a week, you'll get an idea of what it's like to actually live there.</a:t>
            </a:r>
            <a:endParaRPr sz="1200">
              <a:solidFill>
                <a:srgbClr val="58595B"/>
              </a:solidFill>
              <a:latin typeface="Questrial"/>
              <a:ea typeface="Questrial"/>
              <a:cs typeface="Questrial"/>
              <a:sym typeface="Questrial"/>
            </a:endParaRPr>
          </a:p>
          <a:p>
            <a:pPr indent="0" lvl="0" marL="0" rtl="0" algn="just">
              <a:lnSpc>
                <a:spcPct val="115000"/>
              </a:lnSpc>
              <a:spcBef>
                <a:spcPts val="0"/>
              </a:spcBef>
              <a:spcAft>
                <a:spcPts val="0"/>
              </a:spcAft>
              <a:buNone/>
            </a:pPr>
            <a:r>
              <a:t/>
            </a:r>
            <a:endParaRPr sz="1200">
              <a:solidFill>
                <a:srgbClr val="58595B"/>
              </a:solidFill>
              <a:latin typeface="Questrial"/>
              <a:ea typeface="Questrial"/>
              <a:cs typeface="Questrial"/>
              <a:sym typeface="Questrial"/>
            </a:endParaRPr>
          </a:p>
          <a:p>
            <a:pPr indent="0" lvl="0" marL="0" rtl="0" algn="just">
              <a:lnSpc>
                <a:spcPct val="115000"/>
              </a:lnSpc>
              <a:spcBef>
                <a:spcPts val="0"/>
              </a:spcBef>
              <a:spcAft>
                <a:spcPts val="0"/>
              </a:spcAft>
              <a:buNone/>
            </a:pPr>
            <a:r>
              <a:rPr b="1" lang="en-US" sz="1200">
                <a:solidFill>
                  <a:srgbClr val="58595B"/>
                </a:solidFill>
                <a:latin typeface="Questrial"/>
                <a:ea typeface="Questrial"/>
                <a:cs typeface="Questrial"/>
                <a:sym typeface="Questrial"/>
              </a:rPr>
              <a:t>Collections</a:t>
            </a:r>
            <a:endParaRPr b="1" sz="1200">
              <a:solidFill>
                <a:srgbClr val="58595B"/>
              </a:solidFill>
              <a:latin typeface="Questrial"/>
              <a:ea typeface="Questrial"/>
              <a:cs typeface="Questrial"/>
              <a:sym typeface="Questrial"/>
            </a:endParaRPr>
          </a:p>
          <a:p>
            <a:pPr indent="0" lvl="0" marL="0" rtl="0" algn="just">
              <a:lnSpc>
                <a:spcPct val="115000"/>
              </a:lnSpc>
              <a:spcBef>
                <a:spcPts val="0"/>
              </a:spcBef>
              <a:spcAft>
                <a:spcPts val="0"/>
              </a:spcAft>
              <a:buNone/>
            </a:pPr>
            <a:r>
              <a:rPr lang="en-US" sz="1200">
                <a:solidFill>
                  <a:srgbClr val="58595B"/>
                </a:solidFill>
                <a:latin typeface="Questrial"/>
                <a:ea typeface="Questrial"/>
                <a:cs typeface="Questrial"/>
                <a:sym typeface="Questrial"/>
              </a:rPr>
              <a:t>Your search results will be filled with homes you want to save … and some you'd rather forget. My app lets you “favorite” the homes you love and hide the ones you don't. Create Collections to organize your favorites so you can share and find them with ease and discuss with whomever you please.</a:t>
            </a:r>
            <a:endParaRPr sz="1200">
              <a:solidFill>
                <a:srgbClr val="58595B"/>
              </a:solidFill>
              <a:latin typeface="Questrial"/>
              <a:ea typeface="Questrial"/>
              <a:cs typeface="Questrial"/>
              <a:sym typeface="Questrial"/>
            </a:endParaRPr>
          </a:p>
        </p:txBody>
      </p:sp>
      <p:sp>
        <p:nvSpPr>
          <p:cNvPr id="253" name="Google Shape;253;p17"/>
          <p:cNvSpPr txBox="1"/>
          <p:nvPr/>
        </p:nvSpPr>
        <p:spPr>
          <a:xfrm>
            <a:off x="6220760" y="3997190"/>
            <a:ext cx="1163400" cy="704100"/>
          </a:xfrm>
          <a:prstGeom prst="rect">
            <a:avLst/>
          </a:prstGeom>
          <a:noFill/>
          <a:ln>
            <a:noFill/>
          </a:ln>
        </p:spPr>
        <p:txBody>
          <a:bodyPr anchorCtr="0" anchor="t" bIns="21350" lIns="21350" spcFirstLastPara="1" rIns="21350" wrap="square" tIns="21350">
            <a:noAutofit/>
          </a:bodyPr>
          <a:lstStyle/>
          <a:p>
            <a:pPr indent="0" lvl="0" marL="0" rtl="0" algn="ctr">
              <a:spcBef>
                <a:spcPts val="0"/>
              </a:spcBef>
              <a:spcAft>
                <a:spcPts val="0"/>
              </a:spcAft>
              <a:buNone/>
            </a:pPr>
            <a:r>
              <a:rPr lang="en-US" sz="1200">
                <a:solidFill>
                  <a:srgbClr val="58595B"/>
                </a:solidFill>
                <a:latin typeface="Montserrat"/>
                <a:ea typeface="Montserrat"/>
                <a:cs typeface="Montserrat"/>
                <a:sym typeface="Montserrat"/>
              </a:rPr>
              <a:t>Collections</a:t>
            </a:r>
            <a:endParaRPr sz="300">
              <a:solidFill>
                <a:srgbClr val="58595B"/>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Image" id="258" name="Google Shape;258;p18"/>
          <p:cNvPicPr preferRelativeResize="0"/>
          <p:nvPr/>
        </p:nvPicPr>
        <p:blipFill rotWithShape="1">
          <a:blip r:embed="rId3">
            <a:alphaModFix/>
          </a:blip>
          <a:srcRect b="0" l="0" r="0" t="0"/>
          <a:stretch/>
        </p:blipFill>
        <p:spPr>
          <a:xfrm>
            <a:off x="374927" y="7105522"/>
            <a:ext cx="4462185" cy="2952871"/>
          </a:xfrm>
          <a:prstGeom prst="rect">
            <a:avLst/>
          </a:prstGeom>
          <a:noFill/>
          <a:ln>
            <a:noFill/>
          </a:ln>
        </p:spPr>
      </p:pic>
      <p:pic>
        <p:nvPicPr>
          <p:cNvPr descr="Asset 3.jpg" id="259" name="Google Shape;259;p18"/>
          <p:cNvPicPr preferRelativeResize="0"/>
          <p:nvPr/>
        </p:nvPicPr>
        <p:blipFill rotWithShape="1">
          <a:blip r:embed="rId4">
            <a:alphaModFix/>
          </a:blip>
          <a:srcRect b="0" l="28544" r="235" t="0"/>
          <a:stretch/>
        </p:blipFill>
        <p:spPr>
          <a:xfrm>
            <a:off x="0" y="0"/>
            <a:ext cx="5087502" cy="2315682"/>
          </a:xfrm>
          <a:custGeom>
            <a:rect b="b" l="l" r="r" t="t"/>
            <a:pathLst>
              <a:path extrusionOk="0" h="21600" w="21600">
                <a:moveTo>
                  <a:pt x="0" y="0"/>
                </a:moveTo>
                <a:lnTo>
                  <a:pt x="0" y="21600"/>
                </a:lnTo>
                <a:lnTo>
                  <a:pt x="16695" y="21598"/>
                </a:lnTo>
                <a:lnTo>
                  <a:pt x="21600" y="0"/>
                </a:lnTo>
                <a:lnTo>
                  <a:pt x="0" y="0"/>
                </a:lnTo>
                <a:close/>
              </a:path>
            </a:pathLst>
          </a:custGeom>
          <a:noFill/>
          <a:ln>
            <a:noFill/>
          </a:ln>
        </p:spPr>
      </p:pic>
      <p:pic>
        <p:nvPicPr>
          <p:cNvPr descr="Asset 4.jpg" id="260" name="Google Shape;260;p18"/>
          <p:cNvPicPr preferRelativeResize="0"/>
          <p:nvPr/>
        </p:nvPicPr>
        <p:blipFill rotWithShape="1">
          <a:blip r:embed="rId5">
            <a:alphaModFix/>
          </a:blip>
          <a:srcRect b="0" l="319" r="23704" t="0"/>
          <a:stretch/>
        </p:blipFill>
        <p:spPr>
          <a:xfrm>
            <a:off x="3989482" y="311"/>
            <a:ext cx="3783672" cy="2315628"/>
          </a:xfrm>
          <a:custGeom>
            <a:rect b="b" l="l" r="r" t="t"/>
            <a:pathLst>
              <a:path extrusionOk="0" h="21600" w="21600">
                <a:moveTo>
                  <a:pt x="6534" y="0"/>
                </a:moveTo>
                <a:lnTo>
                  <a:pt x="0" y="21600"/>
                </a:lnTo>
                <a:lnTo>
                  <a:pt x="12342" y="21600"/>
                </a:lnTo>
                <a:lnTo>
                  <a:pt x="21600" y="21597"/>
                </a:lnTo>
                <a:lnTo>
                  <a:pt x="21600" y="0"/>
                </a:lnTo>
                <a:lnTo>
                  <a:pt x="6534" y="0"/>
                </a:lnTo>
                <a:close/>
              </a:path>
            </a:pathLst>
          </a:custGeom>
          <a:noFill/>
          <a:ln>
            <a:noFill/>
          </a:ln>
        </p:spPr>
      </p:pic>
      <p:sp>
        <p:nvSpPr>
          <p:cNvPr id="261" name="Google Shape;261;p18"/>
          <p:cNvSpPr txBox="1"/>
          <p:nvPr/>
        </p:nvSpPr>
        <p:spPr>
          <a:xfrm>
            <a:off x="4486750" y="5157484"/>
            <a:ext cx="2761800" cy="2595900"/>
          </a:xfrm>
          <a:prstGeom prst="rect">
            <a:avLst/>
          </a:prstGeom>
          <a:noFill/>
          <a:ln>
            <a:noFill/>
          </a:ln>
        </p:spPr>
        <p:txBody>
          <a:bodyPr anchorCtr="0" anchor="t" bIns="16225" lIns="16225" spcFirstLastPara="1" rIns="16225" wrap="square" tIns="16225">
            <a:noAutofit/>
          </a:bodyPr>
          <a:lstStyle/>
          <a:p>
            <a:pPr indent="-304800" lvl="0" marL="457200" marR="0" rtl="0" algn="l">
              <a:lnSpc>
                <a:spcPct val="150000"/>
              </a:lnSpc>
              <a:spcBef>
                <a:spcPts val="0"/>
              </a:spcBef>
              <a:spcAft>
                <a:spcPts val="0"/>
              </a:spcAft>
              <a:buClr>
                <a:srgbClr val="58595B"/>
              </a:buClr>
              <a:buSzPts val="1200"/>
              <a:buFont typeface="Questrial"/>
              <a:buAutoNum type="arabicPeriod"/>
            </a:pPr>
            <a:r>
              <a:rPr lang="en-US" sz="1200">
                <a:solidFill>
                  <a:srgbClr val="58595B"/>
                </a:solidFill>
                <a:latin typeface="Questrial"/>
                <a:ea typeface="Questrial"/>
                <a:cs typeface="Questrial"/>
                <a:sym typeface="Questrial"/>
              </a:rPr>
              <a:t>Price</a:t>
            </a:r>
            <a:endParaRPr sz="1200">
              <a:solidFill>
                <a:srgbClr val="58595B"/>
              </a:solidFill>
              <a:latin typeface="Questrial"/>
              <a:ea typeface="Questrial"/>
              <a:cs typeface="Questrial"/>
              <a:sym typeface="Questrial"/>
            </a:endParaRPr>
          </a:p>
          <a:p>
            <a:pPr indent="-304800" lvl="0" marL="457200" marR="0" rtl="0" algn="l">
              <a:lnSpc>
                <a:spcPct val="150000"/>
              </a:lnSpc>
              <a:spcBef>
                <a:spcPts val="0"/>
              </a:spcBef>
              <a:spcAft>
                <a:spcPts val="0"/>
              </a:spcAft>
              <a:buClr>
                <a:srgbClr val="58595B"/>
              </a:buClr>
              <a:buSzPts val="1200"/>
              <a:buFont typeface="Questrial"/>
              <a:buAutoNum type="arabicPeriod"/>
            </a:pPr>
            <a:r>
              <a:rPr lang="en-US" sz="1200">
                <a:solidFill>
                  <a:srgbClr val="58595B"/>
                </a:solidFill>
                <a:latin typeface="Questrial"/>
                <a:ea typeface="Questrial"/>
                <a:cs typeface="Questrial"/>
                <a:sym typeface="Questrial"/>
              </a:rPr>
              <a:t>Closing </a:t>
            </a:r>
            <a:r>
              <a:rPr lang="en-US" sz="1200">
                <a:solidFill>
                  <a:srgbClr val="58595B"/>
                </a:solidFill>
                <a:latin typeface="Questrial"/>
                <a:ea typeface="Questrial"/>
                <a:cs typeface="Questrial"/>
                <a:sym typeface="Questrial"/>
              </a:rPr>
              <a:t>Timeline</a:t>
            </a:r>
            <a:endParaRPr sz="1200">
              <a:solidFill>
                <a:srgbClr val="58595B"/>
              </a:solidFill>
              <a:latin typeface="Questrial"/>
              <a:ea typeface="Questrial"/>
              <a:cs typeface="Questrial"/>
              <a:sym typeface="Questrial"/>
            </a:endParaRPr>
          </a:p>
          <a:p>
            <a:pPr indent="-304800" lvl="0" marL="457200" rtl="0" algn="l">
              <a:lnSpc>
                <a:spcPct val="150000"/>
              </a:lnSpc>
              <a:spcBef>
                <a:spcPts val="0"/>
              </a:spcBef>
              <a:spcAft>
                <a:spcPts val="0"/>
              </a:spcAft>
              <a:buClr>
                <a:srgbClr val="58595B"/>
              </a:buClr>
              <a:buSzPts val="1200"/>
              <a:buFont typeface="Questrial"/>
              <a:buAutoNum type="arabicPeriod"/>
            </a:pPr>
            <a:r>
              <a:rPr lang="en-US" sz="1200">
                <a:solidFill>
                  <a:srgbClr val="58595B"/>
                </a:solidFill>
                <a:latin typeface="Questrial"/>
                <a:ea typeface="Questrial"/>
                <a:cs typeface="Questrial"/>
                <a:sym typeface="Questrial"/>
              </a:rPr>
              <a:t>Type of Financing</a:t>
            </a:r>
            <a:endParaRPr sz="1200">
              <a:solidFill>
                <a:srgbClr val="58595B"/>
              </a:solidFill>
              <a:latin typeface="Questrial"/>
              <a:ea typeface="Questrial"/>
              <a:cs typeface="Questrial"/>
              <a:sym typeface="Questrial"/>
            </a:endParaRPr>
          </a:p>
          <a:p>
            <a:pPr indent="-304800" lvl="0" marL="457200" rtl="0" algn="l">
              <a:lnSpc>
                <a:spcPct val="150000"/>
              </a:lnSpc>
              <a:spcBef>
                <a:spcPts val="0"/>
              </a:spcBef>
              <a:spcAft>
                <a:spcPts val="0"/>
              </a:spcAft>
              <a:buClr>
                <a:srgbClr val="58595B"/>
              </a:buClr>
              <a:buSzPts val="1200"/>
              <a:buFont typeface="Questrial"/>
              <a:buAutoNum type="arabicPeriod"/>
            </a:pPr>
            <a:r>
              <a:rPr lang="en-US" sz="1200">
                <a:solidFill>
                  <a:srgbClr val="58595B"/>
                </a:solidFill>
                <a:latin typeface="Questrial"/>
                <a:ea typeface="Questrial"/>
                <a:cs typeface="Questrial"/>
                <a:sym typeface="Questrial"/>
              </a:rPr>
              <a:t>Inspection Contingency</a:t>
            </a:r>
            <a:endParaRPr sz="1200">
              <a:solidFill>
                <a:srgbClr val="58595B"/>
              </a:solidFill>
              <a:latin typeface="Questrial"/>
              <a:ea typeface="Questrial"/>
              <a:cs typeface="Questrial"/>
              <a:sym typeface="Questrial"/>
            </a:endParaRPr>
          </a:p>
          <a:p>
            <a:pPr indent="-304800" lvl="0" marL="457200" rtl="0" algn="l">
              <a:lnSpc>
                <a:spcPct val="150000"/>
              </a:lnSpc>
              <a:spcBef>
                <a:spcPts val="0"/>
              </a:spcBef>
              <a:spcAft>
                <a:spcPts val="0"/>
              </a:spcAft>
              <a:buClr>
                <a:srgbClr val="58595B"/>
              </a:buClr>
              <a:buSzPts val="1200"/>
              <a:buFont typeface="Questrial"/>
              <a:buAutoNum type="arabicPeriod"/>
            </a:pPr>
            <a:r>
              <a:rPr lang="en-US" sz="1200">
                <a:solidFill>
                  <a:srgbClr val="58595B"/>
                </a:solidFill>
                <a:latin typeface="Questrial"/>
                <a:ea typeface="Questrial"/>
                <a:cs typeface="Questrial"/>
                <a:sym typeface="Questrial"/>
              </a:rPr>
              <a:t> Earnest Money Amount</a:t>
            </a:r>
            <a:endParaRPr sz="1200">
              <a:solidFill>
                <a:srgbClr val="58595B"/>
              </a:solidFill>
              <a:latin typeface="Questrial"/>
              <a:ea typeface="Questrial"/>
              <a:cs typeface="Questrial"/>
              <a:sym typeface="Questrial"/>
            </a:endParaRPr>
          </a:p>
          <a:p>
            <a:pPr indent="-304800" lvl="0" marL="457200" rtl="0" algn="l">
              <a:lnSpc>
                <a:spcPct val="150000"/>
              </a:lnSpc>
              <a:spcBef>
                <a:spcPts val="0"/>
              </a:spcBef>
              <a:spcAft>
                <a:spcPts val="0"/>
              </a:spcAft>
              <a:buClr>
                <a:srgbClr val="58595B"/>
              </a:buClr>
              <a:buSzPts val="1200"/>
              <a:buFont typeface="Questrial"/>
              <a:buAutoNum type="arabicPeriod"/>
            </a:pPr>
            <a:r>
              <a:rPr lang="en-US" sz="1200">
                <a:solidFill>
                  <a:srgbClr val="58595B"/>
                </a:solidFill>
                <a:latin typeface="Questrial"/>
                <a:ea typeface="Questrial"/>
                <a:cs typeface="Questrial"/>
                <a:sym typeface="Questrial"/>
              </a:rPr>
              <a:t>Concessions</a:t>
            </a:r>
            <a:endParaRPr sz="1200">
              <a:solidFill>
                <a:srgbClr val="58595B"/>
              </a:solidFill>
              <a:latin typeface="Questrial"/>
              <a:ea typeface="Questrial"/>
              <a:cs typeface="Questrial"/>
              <a:sym typeface="Questrial"/>
            </a:endParaRPr>
          </a:p>
          <a:p>
            <a:pPr indent="-304800" lvl="0" marL="457200" rtl="0" algn="l">
              <a:lnSpc>
                <a:spcPct val="150000"/>
              </a:lnSpc>
              <a:spcBef>
                <a:spcPts val="0"/>
              </a:spcBef>
              <a:spcAft>
                <a:spcPts val="0"/>
              </a:spcAft>
              <a:buClr>
                <a:srgbClr val="58595B"/>
              </a:buClr>
              <a:buSzPts val="1200"/>
              <a:buFont typeface="Questrial"/>
              <a:buAutoNum type="arabicPeriod"/>
            </a:pPr>
            <a:r>
              <a:rPr lang="en-US" sz="1200">
                <a:solidFill>
                  <a:srgbClr val="58595B"/>
                </a:solidFill>
                <a:latin typeface="Questrial"/>
                <a:ea typeface="Questrial"/>
                <a:cs typeface="Questrial"/>
                <a:sym typeface="Questrial"/>
              </a:rPr>
              <a:t>Other Terms and Conditions</a:t>
            </a:r>
            <a:endParaRPr sz="1200">
              <a:solidFill>
                <a:srgbClr val="58595B"/>
              </a:solidFill>
              <a:latin typeface="Questrial"/>
              <a:ea typeface="Questrial"/>
              <a:cs typeface="Questrial"/>
              <a:sym typeface="Questrial"/>
            </a:endParaRPr>
          </a:p>
        </p:txBody>
      </p:sp>
      <p:pic>
        <p:nvPicPr>
          <p:cNvPr descr="Picture Placeholder 1" id="262" name="Google Shape;262;p18"/>
          <p:cNvPicPr preferRelativeResize="0"/>
          <p:nvPr/>
        </p:nvPicPr>
        <p:blipFill rotWithShape="1">
          <a:blip r:embed="rId6">
            <a:alphaModFix/>
          </a:blip>
          <a:srcRect b="0" l="79" r="0" t="0"/>
          <a:stretch/>
        </p:blipFill>
        <p:spPr>
          <a:xfrm>
            <a:off x="1314231" y="2844845"/>
            <a:ext cx="1279746" cy="1280718"/>
          </a:xfrm>
          <a:custGeom>
            <a:rect b="b" l="l" r="r" t="t"/>
            <a:pathLst>
              <a:path extrusionOk="0" h="21600" w="21600">
                <a:moveTo>
                  <a:pt x="10800" y="0"/>
                </a:moveTo>
                <a:cubicBezTo>
                  <a:pt x="4835" y="0"/>
                  <a:pt x="0" y="4835"/>
                  <a:pt x="0" y="10799"/>
                </a:cubicBezTo>
                <a:cubicBezTo>
                  <a:pt x="0" y="16764"/>
                  <a:pt x="4835" y="21600"/>
                  <a:pt x="10800" y="21600"/>
                </a:cubicBezTo>
                <a:cubicBezTo>
                  <a:pt x="16765" y="21600"/>
                  <a:pt x="21600" y="16764"/>
                  <a:pt x="21600" y="10799"/>
                </a:cubicBezTo>
                <a:cubicBezTo>
                  <a:pt x="21600" y="4835"/>
                  <a:pt x="16765" y="0"/>
                  <a:pt x="10800" y="0"/>
                </a:cubicBezTo>
                <a:close/>
              </a:path>
            </a:pathLst>
          </a:custGeom>
          <a:noFill/>
          <a:ln cap="flat" cmpd="sng" w="76200">
            <a:solidFill>
              <a:srgbClr val="E6E7E8"/>
            </a:solidFill>
            <a:prstDash val="solid"/>
            <a:miter lim="400000"/>
            <a:headEnd len="sm" w="sm" type="none"/>
            <a:tailEnd len="sm" w="sm" type="none"/>
          </a:ln>
        </p:spPr>
      </p:pic>
      <p:pic>
        <p:nvPicPr>
          <p:cNvPr descr="Picture Placeholder 1" id="263" name="Google Shape;263;p18"/>
          <p:cNvPicPr preferRelativeResize="0"/>
          <p:nvPr/>
        </p:nvPicPr>
        <p:blipFill rotWithShape="1">
          <a:blip r:embed="rId7">
            <a:alphaModFix/>
          </a:blip>
          <a:srcRect b="79" l="0" r="0" t="79"/>
          <a:stretch/>
        </p:blipFill>
        <p:spPr>
          <a:xfrm>
            <a:off x="5049277" y="2844853"/>
            <a:ext cx="1279746" cy="1280718"/>
          </a:xfrm>
          <a:custGeom>
            <a:rect b="b" l="l" r="r" t="t"/>
            <a:pathLst>
              <a:path extrusionOk="0" h="21600" w="21600">
                <a:moveTo>
                  <a:pt x="10800" y="0"/>
                </a:moveTo>
                <a:cubicBezTo>
                  <a:pt x="4835" y="0"/>
                  <a:pt x="0" y="4835"/>
                  <a:pt x="0" y="10799"/>
                </a:cubicBezTo>
                <a:cubicBezTo>
                  <a:pt x="0" y="16764"/>
                  <a:pt x="4835" y="21600"/>
                  <a:pt x="10800" y="21600"/>
                </a:cubicBezTo>
                <a:cubicBezTo>
                  <a:pt x="16765" y="21600"/>
                  <a:pt x="21600" y="16764"/>
                  <a:pt x="21600" y="10799"/>
                </a:cubicBezTo>
                <a:cubicBezTo>
                  <a:pt x="21600" y="4835"/>
                  <a:pt x="16765" y="0"/>
                  <a:pt x="10800" y="0"/>
                </a:cubicBezTo>
                <a:close/>
              </a:path>
            </a:pathLst>
          </a:custGeom>
          <a:noFill/>
          <a:ln cap="flat" cmpd="sng" w="76200">
            <a:solidFill>
              <a:srgbClr val="E6E7E8"/>
            </a:solidFill>
            <a:prstDash val="solid"/>
            <a:miter lim="400000"/>
            <a:headEnd len="sm" w="sm" type="none"/>
            <a:tailEnd len="sm" w="sm" type="none"/>
          </a:ln>
        </p:spPr>
      </p:pic>
      <p:sp>
        <p:nvSpPr>
          <p:cNvPr id="264" name="Google Shape;264;p18"/>
          <p:cNvSpPr txBox="1"/>
          <p:nvPr/>
        </p:nvSpPr>
        <p:spPr>
          <a:xfrm>
            <a:off x="4486750" y="4535700"/>
            <a:ext cx="2404800" cy="349800"/>
          </a:xfrm>
          <a:prstGeom prst="rect">
            <a:avLst/>
          </a:prstGeom>
          <a:noFill/>
          <a:ln>
            <a:noFill/>
          </a:ln>
        </p:spPr>
        <p:txBody>
          <a:bodyPr anchorCtr="0" anchor="t" bIns="16225" lIns="16225" spcFirstLastPara="1" rIns="16225" wrap="square" tIns="16225">
            <a:noAutofit/>
          </a:bodyPr>
          <a:lstStyle/>
          <a:p>
            <a:pPr indent="0" lvl="0" marL="0" rtl="0" algn="l">
              <a:lnSpc>
                <a:spcPct val="115000"/>
              </a:lnSpc>
              <a:spcBef>
                <a:spcPts val="0"/>
              </a:spcBef>
              <a:spcAft>
                <a:spcPts val="0"/>
              </a:spcAft>
              <a:buClr>
                <a:srgbClr val="808080"/>
              </a:buClr>
              <a:buSzPts val="300"/>
              <a:buFont typeface="Calibri"/>
              <a:buNone/>
            </a:pPr>
            <a:r>
              <a:rPr lang="en-US" sz="1600">
                <a:solidFill>
                  <a:srgbClr val="CC0000"/>
                </a:solidFill>
                <a:latin typeface="Questrial"/>
                <a:ea typeface="Questrial"/>
                <a:cs typeface="Questrial"/>
                <a:sym typeface="Questrial"/>
              </a:rPr>
              <a:t>Writing a Strategic Offer:</a:t>
            </a:r>
            <a:endParaRPr sz="1600">
              <a:solidFill>
                <a:srgbClr val="CC0000"/>
              </a:solidFill>
              <a:latin typeface="Questrial"/>
              <a:ea typeface="Questrial"/>
              <a:cs typeface="Questrial"/>
              <a:sym typeface="Questrial"/>
            </a:endParaRPr>
          </a:p>
        </p:txBody>
      </p:sp>
      <p:sp>
        <p:nvSpPr>
          <p:cNvPr id="265" name="Google Shape;265;p18"/>
          <p:cNvSpPr txBox="1"/>
          <p:nvPr/>
        </p:nvSpPr>
        <p:spPr>
          <a:xfrm>
            <a:off x="962300" y="4535700"/>
            <a:ext cx="1983600" cy="349800"/>
          </a:xfrm>
          <a:prstGeom prst="rect">
            <a:avLst/>
          </a:prstGeom>
          <a:noFill/>
          <a:ln>
            <a:noFill/>
          </a:ln>
        </p:spPr>
        <p:txBody>
          <a:bodyPr anchorCtr="0" anchor="t" bIns="16225" lIns="16225" spcFirstLastPara="1" rIns="16225" wrap="square" tIns="16225">
            <a:noAutofit/>
          </a:bodyPr>
          <a:lstStyle/>
          <a:p>
            <a:pPr indent="0" lvl="1" marL="0" rtl="0" algn="l">
              <a:spcBef>
                <a:spcPts val="0"/>
              </a:spcBef>
              <a:spcAft>
                <a:spcPts val="0"/>
              </a:spcAft>
              <a:buClr>
                <a:srgbClr val="70A8AF"/>
              </a:buClr>
              <a:buSzPts val="400"/>
              <a:buFont typeface="Calibri"/>
              <a:buNone/>
            </a:pPr>
            <a:r>
              <a:rPr lang="en-US" sz="1600">
                <a:solidFill>
                  <a:srgbClr val="C00000"/>
                </a:solidFill>
                <a:latin typeface="Questrial"/>
                <a:ea typeface="Questrial"/>
                <a:cs typeface="Questrial"/>
                <a:sym typeface="Questrial"/>
              </a:rPr>
              <a:t>Prior to Writing Offer:</a:t>
            </a:r>
            <a:endParaRPr sz="1600">
              <a:latin typeface="Questrial"/>
              <a:ea typeface="Questrial"/>
              <a:cs typeface="Questrial"/>
              <a:sym typeface="Questrial"/>
            </a:endParaRPr>
          </a:p>
        </p:txBody>
      </p:sp>
      <p:sp>
        <p:nvSpPr>
          <p:cNvPr id="266" name="Google Shape;266;p18"/>
          <p:cNvSpPr txBox="1"/>
          <p:nvPr/>
        </p:nvSpPr>
        <p:spPr>
          <a:xfrm>
            <a:off x="-81402" y="1753083"/>
            <a:ext cx="4071000" cy="350700"/>
          </a:xfrm>
          <a:prstGeom prst="rect">
            <a:avLst/>
          </a:prstGeom>
          <a:noFill/>
          <a:ln>
            <a:noFill/>
          </a:ln>
        </p:spPr>
        <p:txBody>
          <a:bodyPr anchorCtr="0" anchor="ctr" bIns="16225" lIns="16225" spcFirstLastPara="1" rIns="16225" wrap="square" tIns="16225">
            <a:noAutofit/>
          </a:bodyPr>
          <a:lstStyle/>
          <a:p>
            <a:pPr indent="0" lvl="0" marL="0" rtl="0" algn="ctr">
              <a:spcBef>
                <a:spcPts val="0"/>
              </a:spcBef>
              <a:spcAft>
                <a:spcPts val="0"/>
              </a:spcAft>
              <a:buClr>
                <a:srgbClr val="000000"/>
              </a:buClr>
              <a:buSzPts val="700"/>
              <a:buFont typeface="Calibri"/>
              <a:buNone/>
            </a:pPr>
            <a:r>
              <a:rPr lang="en-US" sz="2300">
                <a:latin typeface="Montserrat"/>
                <a:ea typeface="Montserrat"/>
                <a:cs typeface="Montserrat"/>
                <a:sym typeface="Montserrat"/>
              </a:rPr>
              <a:t>Identify Your Ideal Home </a:t>
            </a:r>
            <a:endParaRPr sz="2300">
              <a:latin typeface="Montserrat"/>
              <a:ea typeface="Montserrat"/>
              <a:cs typeface="Montserrat"/>
              <a:sym typeface="Montserrat"/>
            </a:endParaRPr>
          </a:p>
          <a:p>
            <a:pPr indent="0" lvl="0" marL="0" rtl="0" algn="ctr">
              <a:spcBef>
                <a:spcPts val="0"/>
              </a:spcBef>
              <a:spcAft>
                <a:spcPts val="0"/>
              </a:spcAft>
              <a:buClr>
                <a:srgbClr val="000000"/>
              </a:buClr>
              <a:buSzPts val="700"/>
              <a:buFont typeface="Calibri"/>
              <a:buNone/>
            </a:pPr>
            <a:r>
              <a:rPr lang="en-US" sz="2300">
                <a:latin typeface="Montserrat"/>
                <a:ea typeface="Montserrat"/>
                <a:cs typeface="Montserrat"/>
                <a:sym typeface="Montserrat"/>
              </a:rPr>
              <a:t>&amp; Write an Offer!</a:t>
            </a:r>
            <a:endParaRPr sz="2300">
              <a:latin typeface="Montserrat"/>
              <a:ea typeface="Montserrat"/>
              <a:cs typeface="Montserrat"/>
              <a:sym typeface="Montserrat"/>
            </a:endParaRPr>
          </a:p>
        </p:txBody>
      </p:sp>
      <p:sp>
        <p:nvSpPr>
          <p:cNvPr id="267" name="Google Shape;267;p18"/>
          <p:cNvSpPr txBox="1"/>
          <p:nvPr/>
        </p:nvSpPr>
        <p:spPr>
          <a:xfrm>
            <a:off x="557000" y="5157476"/>
            <a:ext cx="3125400" cy="3216000"/>
          </a:xfrm>
          <a:prstGeom prst="rect">
            <a:avLst/>
          </a:prstGeom>
          <a:noFill/>
          <a:ln>
            <a:noFill/>
          </a:ln>
        </p:spPr>
        <p:txBody>
          <a:bodyPr anchorCtr="0" anchor="t" bIns="21350" lIns="21350" spcFirstLastPara="1" rIns="21350" wrap="square" tIns="21350">
            <a:noAutofit/>
          </a:bodyPr>
          <a:lstStyle/>
          <a:p>
            <a:pPr indent="-311150" lvl="0" marL="457200" rtl="0" algn="l">
              <a:lnSpc>
                <a:spcPct val="115000"/>
              </a:lnSpc>
              <a:spcBef>
                <a:spcPts val="0"/>
              </a:spcBef>
              <a:spcAft>
                <a:spcPts val="0"/>
              </a:spcAft>
              <a:buClr>
                <a:srgbClr val="58595B"/>
              </a:buClr>
              <a:buSzPts val="1300"/>
              <a:buFont typeface="Questrial"/>
              <a:buAutoNum type="arabicPeriod"/>
            </a:pPr>
            <a:r>
              <a:rPr lang="en-US" sz="1300">
                <a:solidFill>
                  <a:srgbClr val="58595B"/>
                </a:solidFill>
                <a:latin typeface="Questrial"/>
                <a:ea typeface="Questrial"/>
                <a:cs typeface="Questrial"/>
                <a:sym typeface="Questrial"/>
              </a:rPr>
              <a:t>Carefully read all documents, disclosures and other available information. </a:t>
            </a:r>
            <a:endParaRPr sz="1300">
              <a:solidFill>
                <a:srgbClr val="58595B"/>
              </a:solidFill>
              <a:latin typeface="Questrial"/>
              <a:ea typeface="Questrial"/>
              <a:cs typeface="Questrial"/>
              <a:sym typeface="Questrial"/>
            </a:endParaRPr>
          </a:p>
          <a:p>
            <a:pPr indent="-311150" lvl="0" marL="457200" rtl="0" algn="l">
              <a:lnSpc>
                <a:spcPct val="115000"/>
              </a:lnSpc>
              <a:spcBef>
                <a:spcPts val="0"/>
              </a:spcBef>
              <a:spcAft>
                <a:spcPts val="0"/>
              </a:spcAft>
              <a:buClr>
                <a:srgbClr val="58595B"/>
              </a:buClr>
              <a:buSzPts val="1300"/>
              <a:buFont typeface="Questrial"/>
              <a:buAutoNum type="arabicPeriod"/>
            </a:pPr>
            <a:r>
              <a:rPr lang="en-US" sz="1300">
                <a:solidFill>
                  <a:srgbClr val="58595B"/>
                </a:solidFill>
                <a:latin typeface="Questrial"/>
                <a:ea typeface="Questrial"/>
                <a:cs typeface="Questrial"/>
                <a:sym typeface="Questrial"/>
              </a:rPr>
              <a:t>Conduct a Comparative Market Analysis (CMA) to accurate determine the value of the home</a:t>
            </a:r>
            <a:endParaRPr sz="1300">
              <a:solidFill>
                <a:srgbClr val="58595B"/>
              </a:solidFill>
              <a:latin typeface="Questrial"/>
              <a:ea typeface="Questrial"/>
              <a:cs typeface="Questrial"/>
              <a:sym typeface="Questrial"/>
            </a:endParaRPr>
          </a:p>
          <a:p>
            <a:pPr indent="-311150" lvl="0" marL="457200" rtl="0" algn="l">
              <a:lnSpc>
                <a:spcPct val="115000"/>
              </a:lnSpc>
              <a:spcBef>
                <a:spcPts val="0"/>
              </a:spcBef>
              <a:spcAft>
                <a:spcPts val="0"/>
              </a:spcAft>
              <a:buClr>
                <a:srgbClr val="58595B"/>
              </a:buClr>
              <a:buSzPts val="1300"/>
              <a:buFont typeface="Questrial"/>
              <a:buAutoNum type="arabicPeriod"/>
            </a:pPr>
            <a:r>
              <a:rPr lang="en-US" sz="1300">
                <a:solidFill>
                  <a:srgbClr val="58595B"/>
                </a:solidFill>
                <a:latin typeface="Questrial"/>
                <a:ea typeface="Questrial"/>
                <a:cs typeface="Questrial"/>
                <a:sym typeface="Questrial"/>
              </a:rPr>
              <a:t>Call the Listing Agent and </a:t>
            </a:r>
            <a:r>
              <a:rPr lang="en-US" sz="1300">
                <a:solidFill>
                  <a:srgbClr val="58595B"/>
                </a:solidFill>
                <a:latin typeface="Questrial"/>
                <a:ea typeface="Questrial"/>
                <a:cs typeface="Questrial"/>
                <a:sym typeface="Questrial"/>
              </a:rPr>
              <a:t>solicit</a:t>
            </a:r>
            <a:r>
              <a:rPr lang="en-US" sz="1300">
                <a:solidFill>
                  <a:srgbClr val="58595B"/>
                </a:solidFill>
                <a:latin typeface="Questrial"/>
                <a:ea typeface="Questrial"/>
                <a:cs typeface="Questrial"/>
                <a:sym typeface="Questrial"/>
              </a:rPr>
              <a:t> as much information as they’re willing to give us. </a:t>
            </a:r>
            <a:endParaRPr sz="1300">
              <a:solidFill>
                <a:srgbClr val="58595B"/>
              </a:solidFill>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58595B"/>
      </a:dk1>
      <a:lt1>
        <a:srgbClr val="5B3E03"/>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